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3" r:id="rId3"/>
    <p:sldId id="284" r:id="rId4"/>
    <p:sldId id="306" r:id="rId5"/>
    <p:sldId id="293" r:id="rId6"/>
    <p:sldId id="259" r:id="rId7"/>
    <p:sldId id="305" r:id="rId8"/>
    <p:sldId id="285" r:id="rId9"/>
    <p:sldId id="294" r:id="rId10"/>
    <p:sldId id="316" r:id="rId11"/>
    <p:sldId id="295" r:id="rId12"/>
    <p:sldId id="286" r:id="rId13"/>
    <p:sldId id="302" r:id="rId14"/>
    <p:sldId id="296" r:id="rId15"/>
    <p:sldId id="327" r:id="rId16"/>
    <p:sldId id="303" r:id="rId17"/>
    <p:sldId id="326" r:id="rId18"/>
    <p:sldId id="329" r:id="rId19"/>
    <p:sldId id="328" r:id="rId20"/>
    <p:sldId id="287" r:id="rId21"/>
    <p:sldId id="330" r:id="rId22"/>
    <p:sldId id="317" r:id="rId23"/>
    <p:sldId id="318" r:id="rId24"/>
    <p:sldId id="319" r:id="rId25"/>
    <p:sldId id="320" r:id="rId26"/>
    <p:sldId id="321" r:id="rId27"/>
    <p:sldId id="292" r:id="rId28"/>
    <p:sldId id="325" r:id="rId29"/>
    <p:sldId id="308" r:id="rId30"/>
    <p:sldId id="313" r:id="rId31"/>
    <p:sldId id="314" r:id="rId32"/>
    <p:sldId id="322" r:id="rId33"/>
    <p:sldId id="279" r:id="rId34"/>
  </p:sldIdLst>
  <p:sldSz cx="9144000" cy="5143500" type="screen16x9"/>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D94"/>
    <a:srgbClr val="4A95B0"/>
    <a:srgbClr val="366E82"/>
    <a:srgbClr val="285260"/>
    <a:srgbClr val="013D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660"/>
  </p:normalViewPr>
  <p:slideViewPr>
    <p:cSldViewPr snapToGrid="0">
      <p:cViewPr varScale="1">
        <p:scale>
          <a:sx n="107" d="100"/>
          <a:sy n="107" d="100"/>
        </p:scale>
        <p:origin x="475" y="82"/>
      </p:cViewPr>
      <p:guideLst>
        <p:guide orient="horz" pos="1620"/>
        <p:guide pos="2880"/>
      </p:guideLst>
    </p:cSldViewPr>
  </p:slideViewPr>
  <p:notesTextViewPr>
    <p:cViewPr>
      <p:scale>
        <a:sx n="1" d="1"/>
        <a:sy n="1" d="1"/>
      </p:scale>
      <p:origin x="0" y="0"/>
    </p:cViewPr>
  </p:notesTextViewPr>
  <p:sorterViewPr>
    <p:cViewPr>
      <p:scale>
        <a:sx n="125" d="100"/>
        <a:sy n="125" d="100"/>
      </p:scale>
      <p:origin x="0" y="1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B9FFF7-D8E4-48F2-B5B4-C87A6ACA282B}"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7D46BB-EE57-4893-9252-38B30488EC0B}" type="slidenum">
              <a:rPr lang="zh-CN" altLang="en-US" smtClean="0"/>
              <a:t>‹#›</a:t>
            </a:fld>
            <a:endParaRPr lang="zh-CN" altLang="en-US"/>
          </a:p>
        </p:txBody>
      </p:sp>
    </p:spTree>
    <p:extLst>
      <p:ext uri="{BB962C8B-B14F-4D97-AF65-F5344CB8AC3E}">
        <p14:creationId xmlns:p14="http://schemas.microsoft.com/office/powerpoint/2010/main" val="6827806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1</a:t>
            </a:fld>
            <a:endParaRPr lang="zh-CN" altLang="en-US"/>
          </a:p>
        </p:txBody>
      </p:sp>
    </p:spTree>
    <p:extLst>
      <p:ext uri="{BB962C8B-B14F-4D97-AF65-F5344CB8AC3E}">
        <p14:creationId xmlns:p14="http://schemas.microsoft.com/office/powerpoint/2010/main" val="3599544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10</a:t>
            </a:fld>
            <a:endParaRPr lang="zh-CN" altLang="en-US"/>
          </a:p>
        </p:txBody>
      </p:sp>
    </p:spTree>
    <p:extLst>
      <p:ext uri="{BB962C8B-B14F-4D97-AF65-F5344CB8AC3E}">
        <p14:creationId xmlns:p14="http://schemas.microsoft.com/office/powerpoint/2010/main" val="2104216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11</a:t>
            </a:fld>
            <a:endParaRPr lang="zh-CN" altLang="en-US"/>
          </a:p>
        </p:txBody>
      </p:sp>
    </p:spTree>
    <p:extLst>
      <p:ext uri="{BB962C8B-B14F-4D97-AF65-F5344CB8AC3E}">
        <p14:creationId xmlns:p14="http://schemas.microsoft.com/office/powerpoint/2010/main" val="411142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12</a:t>
            </a:fld>
            <a:endParaRPr lang="zh-CN" altLang="en-US"/>
          </a:p>
        </p:txBody>
      </p:sp>
    </p:spTree>
    <p:extLst>
      <p:ext uri="{BB962C8B-B14F-4D97-AF65-F5344CB8AC3E}">
        <p14:creationId xmlns:p14="http://schemas.microsoft.com/office/powerpoint/2010/main" val="3380505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13</a:t>
            </a:fld>
            <a:endParaRPr lang="zh-CN" altLang="en-US"/>
          </a:p>
        </p:txBody>
      </p:sp>
    </p:spTree>
    <p:extLst>
      <p:ext uri="{BB962C8B-B14F-4D97-AF65-F5344CB8AC3E}">
        <p14:creationId xmlns:p14="http://schemas.microsoft.com/office/powerpoint/2010/main" val="374081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14</a:t>
            </a:fld>
            <a:endParaRPr lang="zh-CN" altLang="en-US"/>
          </a:p>
        </p:txBody>
      </p:sp>
    </p:spTree>
    <p:extLst>
      <p:ext uri="{BB962C8B-B14F-4D97-AF65-F5344CB8AC3E}">
        <p14:creationId xmlns:p14="http://schemas.microsoft.com/office/powerpoint/2010/main" val="94787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16</a:t>
            </a:fld>
            <a:endParaRPr lang="zh-CN" altLang="en-US"/>
          </a:p>
        </p:txBody>
      </p:sp>
    </p:spTree>
    <p:extLst>
      <p:ext uri="{BB962C8B-B14F-4D97-AF65-F5344CB8AC3E}">
        <p14:creationId xmlns:p14="http://schemas.microsoft.com/office/powerpoint/2010/main" val="186139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20</a:t>
            </a:fld>
            <a:endParaRPr lang="zh-CN" altLang="en-US"/>
          </a:p>
        </p:txBody>
      </p:sp>
    </p:spTree>
    <p:extLst>
      <p:ext uri="{BB962C8B-B14F-4D97-AF65-F5344CB8AC3E}">
        <p14:creationId xmlns:p14="http://schemas.microsoft.com/office/powerpoint/2010/main" val="84227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27</a:t>
            </a:fld>
            <a:endParaRPr lang="zh-CN" altLang="en-US"/>
          </a:p>
        </p:txBody>
      </p:sp>
    </p:spTree>
    <p:extLst>
      <p:ext uri="{BB962C8B-B14F-4D97-AF65-F5344CB8AC3E}">
        <p14:creationId xmlns:p14="http://schemas.microsoft.com/office/powerpoint/2010/main" val="249664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28</a:t>
            </a:fld>
            <a:endParaRPr lang="zh-CN" altLang="en-US"/>
          </a:p>
        </p:txBody>
      </p:sp>
    </p:spTree>
    <p:extLst>
      <p:ext uri="{BB962C8B-B14F-4D97-AF65-F5344CB8AC3E}">
        <p14:creationId xmlns:p14="http://schemas.microsoft.com/office/powerpoint/2010/main" val="39086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29</a:t>
            </a:fld>
            <a:endParaRPr lang="zh-CN" altLang="en-US"/>
          </a:p>
        </p:txBody>
      </p:sp>
    </p:spTree>
    <p:extLst>
      <p:ext uri="{BB962C8B-B14F-4D97-AF65-F5344CB8AC3E}">
        <p14:creationId xmlns:p14="http://schemas.microsoft.com/office/powerpoint/2010/main" val="615053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a:t>
            </a:fld>
            <a:endParaRPr lang="zh-CN" altLang="en-US"/>
          </a:p>
        </p:txBody>
      </p:sp>
    </p:spTree>
    <p:extLst>
      <p:ext uri="{BB962C8B-B14F-4D97-AF65-F5344CB8AC3E}">
        <p14:creationId xmlns:p14="http://schemas.microsoft.com/office/powerpoint/2010/main" val="298536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30</a:t>
            </a:fld>
            <a:endParaRPr lang="zh-CN" altLang="en-US"/>
          </a:p>
        </p:txBody>
      </p:sp>
    </p:spTree>
    <p:extLst>
      <p:ext uri="{BB962C8B-B14F-4D97-AF65-F5344CB8AC3E}">
        <p14:creationId xmlns:p14="http://schemas.microsoft.com/office/powerpoint/2010/main" val="2764682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31</a:t>
            </a:fld>
            <a:endParaRPr lang="zh-CN" altLang="en-US"/>
          </a:p>
        </p:txBody>
      </p:sp>
    </p:spTree>
    <p:extLst>
      <p:ext uri="{BB962C8B-B14F-4D97-AF65-F5344CB8AC3E}">
        <p14:creationId xmlns:p14="http://schemas.microsoft.com/office/powerpoint/2010/main" val="1457420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32</a:t>
            </a:fld>
            <a:endParaRPr lang="zh-CN" altLang="en-US"/>
          </a:p>
        </p:txBody>
      </p:sp>
    </p:spTree>
    <p:extLst>
      <p:ext uri="{BB962C8B-B14F-4D97-AF65-F5344CB8AC3E}">
        <p14:creationId xmlns:p14="http://schemas.microsoft.com/office/powerpoint/2010/main" val="1784739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33</a:t>
            </a:fld>
            <a:endParaRPr lang="zh-CN" altLang="en-US"/>
          </a:p>
        </p:txBody>
      </p:sp>
    </p:spTree>
    <p:extLst>
      <p:ext uri="{BB962C8B-B14F-4D97-AF65-F5344CB8AC3E}">
        <p14:creationId xmlns:p14="http://schemas.microsoft.com/office/powerpoint/2010/main" val="248748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a:t>
            </a:fld>
            <a:endParaRPr lang="zh-CN" altLang="en-US"/>
          </a:p>
        </p:txBody>
      </p:sp>
    </p:spTree>
    <p:extLst>
      <p:ext uri="{BB962C8B-B14F-4D97-AF65-F5344CB8AC3E}">
        <p14:creationId xmlns:p14="http://schemas.microsoft.com/office/powerpoint/2010/main" val="227506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a:t>
            </a:fld>
            <a:endParaRPr lang="zh-CN" altLang="en-US"/>
          </a:p>
        </p:txBody>
      </p:sp>
    </p:spTree>
    <p:extLst>
      <p:ext uri="{BB962C8B-B14F-4D97-AF65-F5344CB8AC3E}">
        <p14:creationId xmlns:p14="http://schemas.microsoft.com/office/powerpoint/2010/main" val="123018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5</a:t>
            </a:fld>
            <a:endParaRPr lang="zh-CN" altLang="en-US"/>
          </a:p>
        </p:txBody>
      </p:sp>
    </p:spTree>
    <p:extLst>
      <p:ext uri="{BB962C8B-B14F-4D97-AF65-F5344CB8AC3E}">
        <p14:creationId xmlns:p14="http://schemas.microsoft.com/office/powerpoint/2010/main" val="218839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6</a:t>
            </a:fld>
            <a:endParaRPr lang="zh-CN" altLang="en-US"/>
          </a:p>
        </p:txBody>
      </p:sp>
    </p:spTree>
    <p:extLst>
      <p:ext uri="{BB962C8B-B14F-4D97-AF65-F5344CB8AC3E}">
        <p14:creationId xmlns:p14="http://schemas.microsoft.com/office/powerpoint/2010/main" val="242286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7</a:t>
            </a:fld>
            <a:endParaRPr lang="zh-CN" altLang="en-US"/>
          </a:p>
        </p:txBody>
      </p:sp>
    </p:spTree>
    <p:extLst>
      <p:ext uri="{BB962C8B-B14F-4D97-AF65-F5344CB8AC3E}">
        <p14:creationId xmlns:p14="http://schemas.microsoft.com/office/powerpoint/2010/main" val="244330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8</a:t>
            </a:fld>
            <a:endParaRPr lang="zh-CN" altLang="en-US"/>
          </a:p>
        </p:txBody>
      </p:sp>
    </p:spTree>
    <p:extLst>
      <p:ext uri="{BB962C8B-B14F-4D97-AF65-F5344CB8AC3E}">
        <p14:creationId xmlns:p14="http://schemas.microsoft.com/office/powerpoint/2010/main" val="258893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9</a:t>
            </a:fld>
            <a:endParaRPr lang="zh-CN" altLang="en-US"/>
          </a:p>
        </p:txBody>
      </p:sp>
    </p:spTree>
    <p:extLst>
      <p:ext uri="{BB962C8B-B14F-4D97-AF65-F5344CB8AC3E}">
        <p14:creationId xmlns:p14="http://schemas.microsoft.com/office/powerpoint/2010/main" val="10163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23AFC15E-6F54-4D85-95F8-D385D77CE58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324441D7-65D7-4345-AC02-AE96D6F5396D}" type="slidenum">
              <a:rPr lang="zh-CN" altLang="en-US"/>
              <a:pPr/>
              <a:t>‹#›</a:t>
            </a:fld>
            <a:endParaRPr lang="zh-CN" altLang="en-US"/>
          </a:p>
        </p:txBody>
      </p:sp>
    </p:spTree>
    <p:extLst>
      <p:ext uri="{BB962C8B-B14F-4D97-AF65-F5344CB8AC3E}">
        <p14:creationId xmlns:p14="http://schemas.microsoft.com/office/powerpoint/2010/main" val="127518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BEFCCB92-E40C-4871-AA1A-AF54C6356BA8}"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A3D3834A-1826-4C54-A3A4-9868D7A22C74}" type="slidenum">
              <a:rPr lang="zh-CN" altLang="en-US"/>
              <a:pPr/>
              <a:t>‹#›</a:t>
            </a:fld>
            <a:endParaRPr lang="zh-CN" altLang="en-US"/>
          </a:p>
        </p:txBody>
      </p:sp>
    </p:spTree>
    <p:extLst>
      <p:ext uri="{BB962C8B-B14F-4D97-AF65-F5344CB8AC3E}">
        <p14:creationId xmlns:p14="http://schemas.microsoft.com/office/powerpoint/2010/main" val="18402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DC3CA408-A0E1-4692-BCC3-FF0B1D5A283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0A707756-41E1-460E-B55A-59764C852122}" type="slidenum">
              <a:rPr lang="zh-CN" altLang="en-US"/>
              <a:pPr/>
              <a:t>‹#›</a:t>
            </a:fld>
            <a:endParaRPr lang="zh-CN" altLang="en-US"/>
          </a:p>
        </p:txBody>
      </p:sp>
    </p:spTree>
    <p:extLst>
      <p:ext uri="{BB962C8B-B14F-4D97-AF65-F5344CB8AC3E}">
        <p14:creationId xmlns:p14="http://schemas.microsoft.com/office/powerpoint/2010/main" val="139262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3E9316AA-A33F-423D-8AEF-EF9FED005712}"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F5EC0D7E-AE41-4D46-BAE2-182700919682}" type="slidenum">
              <a:rPr lang="zh-CN" altLang="en-US"/>
              <a:pPr/>
              <a:t>‹#›</a:t>
            </a:fld>
            <a:endParaRPr lang="zh-CN" altLang="en-US"/>
          </a:p>
        </p:txBody>
      </p:sp>
    </p:spTree>
    <p:extLst>
      <p:ext uri="{BB962C8B-B14F-4D97-AF65-F5344CB8AC3E}">
        <p14:creationId xmlns:p14="http://schemas.microsoft.com/office/powerpoint/2010/main" val="397978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176"/>
            <a:ext cx="7772400" cy="1021556"/>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710" y="2180035"/>
            <a:ext cx="7772400" cy="1125140"/>
          </a:xfrm>
          <a:prstGeom prst="rect">
            <a:avLst/>
          </a:prstGeo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A9A5E272-63C9-4273-8642-CDC3A5D7C481}"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7F2F7668-B7B5-4303-AB1A-6FFAAA0F3EDE}" type="slidenum">
              <a:rPr lang="zh-CN" altLang="en-US"/>
              <a:pPr/>
              <a:t>‹#›</a:t>
            </a:fld>
            <a:endParaRPr lang="zh-CN" altLang="en-US"/>
          </a:p>
        </p:txBody>
      </p:sp>
    </p:spTree>
    <p:extLst>
      <p:ext uri="{BB962C8B-B14F-4D97-AF65-F5344CB8AC3E}">
        <p14:creationId xmlns:p14="http://schemas.microsoft.com/office/powerpoint/2010/main" val="183781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4B09866B-4464-4D19-92A6-04DDC19346E9}"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273F1CD8-3122-42C8-AFF8-8925BA6FC39F}" type="slidenum">
              <a:rPr lang="zh-CN" altLang="en-US"/>
              <a:pPr/>
              <a:t>‹#›</a:t>
            </a:fld>
            <a:endParaRPr lang="zh-CN" altLang="en-US"/>
          </a:p>
        </p:txBody>
      </p:sp>
    </p:spTree>
    <p:extLst>
      <p:ext uri="{BB962C8B-B14F-4D97-AF65-F5344CB8AC3E}">
        <p14:creationId xmlns:p14="http://schemas.microsoft.com/office/powerpoint/2010/main" val="229455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39791"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39791"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151335"/>
            <a:ext cx="4042172"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4628" y="1631156"/>
            <a:ext cx="4042172"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a:lstStyle>
            <a:lvl1pPr>
              <a:defRPr/>
            </a:lvl1pPr>
          </a:lstStyle>
          <a:p>
            <a:fld id="{AB9BD612-3D84-4921-87E6-56652A7DA788}" type="datetimeFigureOut">
              <a:rPr lang="zh-CN" altLang="en-US"/>
              <a:pPr/>
              <a:t>2019/10/24</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a:lstStyle>
            <a:lvl1pPr>
              <a:defRPr/>
            </a:lvl1pPr>
          </a:lstStyle>
          <a:p>
            <a:fld id="{14F743CB-BE52-49D1-B677-6AE5DD27F94E}" type="slidenum">
              <a:rPr lang="zh-CN" altLang="en-US"/>
              <a:pPr/>
              <a:t>‹#›</a:t>
            </a:fld>
            <a:endParaRPr lang="zh-CN" altLang="en-US"/>
          </a:p>
        </p:txBody>
      </p:sp>
    </p:spTree>
    <p:extLst>
      <p:ext uri="{BB962C8B-B14F-4D97-AF65-F5344CB8AC3E}">
        <p14:creationId xmlns:p14="http://schemas.microsoft.com/office/powerpoint/2010/main" val="414769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a:lstStyle>
            <a:lvl1pPr>
              <a:defRPr/>
            </a:lvl1pPr>
          </a:lstStyle>
          <a:p>
            <a:fld id="{A7F41305-6FA1-4EAB-A0E5-315979BE182A}" type="datetimeFigureOut">
              <a:rPr lang="zh-CN" altLang="en-US"/>
              <a:pPr/>
              <a:t>2019/10/24</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a:lstStyle>
            <a:lvl1pPr>
              <a:defRPr/>
            </a:lvl1pPr>
          </a:lstStyle>
          <a:p>
            <a:fld id="{93B041A4-03C8-454A-B82F-6C0A2E5EFB46}" type="slidenum">
              <a:rPr lang="zh-CN" altLang="en-US"/>
              <a:pPr/>
              <a:t>‹#›</a:t>
            </a:fld>
            <a:endParaRPr lang="zh-CN" altLang="en-US"/>
          </a:p>
        </p:txBody>
      </p:sp>
    </p:spTree>
    <p:extLst>
      <p:ext uri="{BB962C8B-B14F-4D97-AF65-F5344CB8AC3E}">
        <p14:creationId xmlns:p14="http://schemas.microsoft.com/office/powerpoint/2010/main" val="298834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a:lstStyle>
            <a:lvl1pPr>
              <a:defRPr/>
            </a:lvl1pPr>
          </a:lstStyle>
          <a:p>
            <a:fld id="{C580BFFF-EF4D-4972-942A-37D5C980D5D9}" type="datetimeFigureOut">
              <a:rPr lang="zh-CN" altLang="en-US"/>
              <a:pPr/>
              <a:t>2019/10/24</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a:lstStyle>
            <a:lvl1pPr>
              <a:defRPr/>
            </a:lvl1pPr>
          </a:lstStyle>
          <a:p>
            <a:fld id="{E3E1EFF5-B15E-4C96-86B2-96EEF5BD9AF0}" type="slidenum">
              <a:rPr lang="zh-CN" altLang="en-US"/>
              <a:pPr/>
              <a:t>‹#›</a:t>
            </a:fld>
            <a:endParaRPr lang="zh-CN" altLang="en-US"/>
          </a:p>
        </p:txBody>
      </p:sp>
    </p:spTree>
    <p:extLst>
      <p:ext uri="{BB962C8B-B14F-4D97-AF65-F5344CB8AC3E}">
        <p14:creationId xmlns:p14="http://schemas.microsoft.com/office/powerpoint/2010/main" val="206488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7"/>
            <a:ext cx="3008710"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448" y="204788"/>
            <a:ext cx="511135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6"/>
            <a:ext cx="3008710"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5D681CBC-098B-4A9C-952E-ECD91680418C}"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D67AE50E-3CCC-4FC4-A4F0-7D085F1195B6}" type="slidenum">
              <a:rPr lang="zh-CN" altLang="en-US"/>
              <a:pPr/>
              <a:t>‹#›</a:t>
            </a:fld>
            <a:endParaRPr lang="zh-CN" altLang="en-US"/>
          </a:p>
        </p:txBody>
      </p:sp>
    </p:spTree>
    <p:extLst>
      <p:ext uri="{BB962C8B-B14F-4D97-AF65-F5344CB8AC3E}">
        <p14:creationId xmlns:p14="http://schemas.microsoft.com/office/powerpoint/2010/main" val="1866791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0450"/>
            <a:ext cx="54864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1891"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1891"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268FBE9F-540E-4DE8-8383-54811C382291}"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6247394E-07D9-470D-9A16-2742AFF97C44}" type="slidenum">
              <a:rPr lang="zh-CN" altLang="en-US"/>
              <a:pPr/>
              <a:t>‹#›</a:t>
            </a:fld>
            <a:endParaRPr lang="zh-CN" altLang="en-US"/>
          </a:p>
        </p:txBody>
      </p:sp>
    </p:spTree>
    <p:extLst>
      <p:ext uri="{BB962C8B-B14F-4D97-AF65-F5344CB8AC3E}">
        <p14:creationId xmlns:p14="http://schemas.microsoft.com/office/powerpoint/2010/main" val="250824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3300">
          <a:solidFill>
            <a:schemeClr val="tx1"/>
          </a:solidFill>
          <a:latin typeface="+mj-lt"/>
          <a:ea typeface="+mj-ea"/>
          <a:cs typeface="+mj-cs"/>
        </a:defRPr>
      </a:lvl1pPr>
      <a:lvl2pPr algn="l" rtl="0" fontAlgn="base">
        <a:lnSpc>
          <a:spcPct val="90000"/>
        </a:lnSpc>
        <a:spcBef>
          <a:spcPct val="0"/>
        </a:spcBef>
        <a:spcAft>
          <a:spcPct val="0"/>
        </a:spcAft>
        <a:defRPr sz="33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33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33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3300">
          <a:solidFill>
            <a:schemeClr val="tx1"/>
          </a:solidFill>
          <a:latin typeface="Calibri Light" pitchFamily="34" charset="0"/>
          <a:ea typeface="宋体" pitchFamily="2" charset="-122"/>
        </a:defRPr>
      </a:lvl5pPr>
      <a:lvl6pPr marL="342900" algn="l" rtl="0" fontAlgn="base">
        <a:lnSpc>
          <a:spcPct val="90000"/>
        </a:lnSpc>
        <a:spcBef>
          <a:spcPct val="0"/>
        </a:spcBef>
        <a:spcAft>
          <a:spcPct val="0"/>
        </a:spcAft>
        <a:defRPr sz="3300">
          <a:solidFill>
            <a:schemeClr val="tx1"/>
          </a:solidFill>
          <a:latin typeface="Calibri Light" pitchFamily="34" charset="0"/>
          <a:ea typeface="宋体" pitchFamily="2" charset="-122"/>
        </a:defRPr>
      </a:lvl6pPr>
      <a:lvl7pPr marL="685800" algn="l" rtl="0" fontAlgn="base">
        <a:lnSpc>
          <a:spcPct val="90000"/>
        </a:lnSpc>
        <a:spcBef>
          <a:spcPct val="0"/>
        </a:spcBef>
        <a:spcAft>
          <a:spcPct val="0"/>
        </a:spcAft>
        <a:defRPr sz="3300">
          <a:solidFill>
            <a:schemeClr val="tx1"/>
          </a:solidFill>
          <a:latin typeface="Calibri Light" pitchFamily="34" charset="0"/>
          <a:ea typeface="宋体" pitchFamily="2" charset="-122"/>
        </a:defRPr>
      </a:lvl7pPr>
      <a:lvl8pPr marL="1028700" algn="l" rtl="0" fontAlgn="base">
        <a:lnSpc>
          <a:spcPct val="90000"/>
        </a:lnSpc>
        <a:spcBef>
          <a:spcPct val="0"/>
        </a:spcBef>
        <a:spcAft>
          <a:spcPct val="0"/>
        </a:spcAft>
        <a:defRPr sz="3300">
          <a:solidFill>
            <a:schemeClr val="tx1"/>
          </a:solidFill>
          <a:latin typeface="Calibri Light" pitchFamily="34" charset="0"/>
          <a:ea typeface="宋体" pitchFamily="2" charset="-122"/>
        </a:defRPr>
      </a:lvl8pPr>
      <a:lvl9pPr marL="1371600" algn="l" rtl="0" fontAlgn="base">
        <a:lnSpc>
          <a:spcPct val="90000"/>
        </a:lnSpc>
        <a:spcBef>
          <a:spcPct val="0"/>
        </a:spcBef>
        <a:spcAft>
          <a:spcPct val="0"/>
        </a:spcAft>
        <a:defRPr sz="3300">
          <a:solidFill>
            <a:schemeClr val="tx1"/>
          </a:solidFill>
          <a:latin typeface="Calibri Light" pitchFamily="34" charset="0"/>
          <a:ea typeface="宋体" pitchFamily="2" charset="-122"/>
        </a:defRPr>
      </a:lvl9pPr>
    </p:titleStyle>
    <p:bodyStyle>
      <a:lvl1pPr marL="171450" indent="-171450" algn="l" rtl="0" fontAlgn="base">
        <a:lnSpc>
          <a:spcPct val="90000"/>
        </a:lnSpc>
        <a:spcBef>
          <a:spcPts val="750"/>
        </a:spcBef>
        <a:spcAft>
          <a:spcPct val="0"/>
        </a:spcAft>
        <a:buFont typeface="Arial" pitchFamily="34" charset="0"/>
        <a:buChar char="•"/>
        <a:defRPr sz="21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itchFamily="34" charset="0"/>
        <a:buChar char="•"/>
        <a:defRPr sz="1800">
          <a:solidFill>
            <a:schemeClr val="tx1"/>
          </a:solidFill>
          <a:latin typeface="+mn-lt"/>
          <a:ea typeface="+mn-ea"/>
        </a:defRPr>
      </a:lvl2pPr>
      <a:lvl3pPr marL="857250" indent="-171450" algn="l" rtl="0" fontAlgn="base">
        <a:lnSpc>
          <a:spcPct val="90000"/>
        </a:lnSpc>
        <a:spcBef>
          <a:spcPts val="375"/>
        </a:spcBef>
        <a:spcAft>
          <a:spcPct val="0"/>
        </a:spcAft>
        <a:buFont typeface="Arial" pitchFamily="34" charset="0"/>
        <a:buChar char="•"/>
        <a:defRPr sz="1500">
          <a:solidFill>
            <a:schemeClr val="tx1"/>
          </a:solidFill>
          <a:latin typeface="+mn-lt"/>
          <a:ea typeface="+mn-ea"/>
        </a:defRPr>
      </a:lvl3pPr>
      <a:lvl4pPr marL="12001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4pPr>
      <a:lvl5pPr marL="15430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5pPr>
      <a:lvl6pPr marL="18859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6pPr>
      <a:lvl7pPr marL="22288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7pPr>
      <a:lvl8pPr marL="25717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8pPr>
      <a:lvl9pPr marL="29146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7" name="组合 18"/>
          <p:cNvGrpSpPr>
            <a:grpSpLocks/>
          </p:cNvGrpSpPr>
          <p:nvPr/>
        </p:nvGrpSpPr>
        <p:grpSpPr bwMode="auto">
          <a:xfrm>
            <a:off x="2256235" y="2924175"/>
            <a:ext cx="4485084" cy="232172"/>
            <a:chOff x="0" y="0"/>
            <a:chExt cx="5617820" cy="291392"/>
          </a:xfrm>
        </p:grpSpPr>
        <p:cxnSp>
          <p:nvCxnSpPr>
            <p:cNvPr id="4108" name="直接连接符 19"/>
            <p:cNvCxnSpPr>
              <a:cxnSpLocks noChangeShapeType="1"/>
            </p:cNvCxnSpPr>
            <p:nvPr/>
          </p:nvCxnSpPr>
          <p:spPr bwMode="auto">
            <a:xfrm>
              <a:off x="0" y="159614"/>
              <a:ext cx="264661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4109" name="菱形 20"/>
            <p:cNvSpPr>
              <a:spLocks noChangeArrowheads="1"/>
            </p:cNvSpPr>
            <p:nvPr/>
          </p:nvSpPr>
          <p:spPr bwMode="auto">
            <a:xfrm>
              <a:off x="2818096"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110" name="泪滴形 21"/>
            <p:cNvSpPr>
              <a:spLocks/>
            </p:cNvSpPr>
            <p:nvPr/>
          </p:nvSpPr>
          <p:spPr bwMode="auto">
            <a:xfrm rot="2700000">
              <a:off x="2664312"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1" name="泪滴形 22"/>
            <p:cNvSpPr>
              <a:spLocks/>
            </p:cNvSpPr>
            <p:nvPr/>
          </p:nvSpPr>
          <p:spPr bwMode="auto">
            <a:xfrm rot="13500000">
              <a:off x="2925705"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2" name="菱形 23"/>
            <p:cNvSpPr>
              <a:spLocks noChangeArrowheads="1"/>
            </p:cNvSpPr>
            <p:nvPr/>
          </p:nvSpPr>
          <p:spPr bwMode="auto">
            <a:xfrm>
              <a:off x="2818096"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4113" name="直接连接符 24"/>
            <p:cNvCxnSpPr>
              <a:cxnSpLocks noChangeShapeType="1"/>
            </p:cNvCxnSpPr>
            <p:nvPr/>
          </p:nvCxnSpPr>
          <p:spPr bwMode="auto">
            <a:xfrm>
              <a:off x="3059633" y="159614"/>
              <a:ext cx="2558187"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9" name="TextBox 18"/>
          <p:cNvSpPr txBox="1"/>
          <p:nvPr/>
        </p:nvSpPr>
        <p:spPr>
          <a:xfrm>
            <a:off x="1930963" y="2470585"/>
            <a:ext cx="5308037" cy="584775"/>
          </a:xfrm>
          <a:prstGeom prst="rect">
            <a:avLst/>
          </a:prstGeom>
          <a:noFill/>
        </p:spPr>
        <p:txBody>
          <a:bodyPr wrap="square" rtlCol="0">
            <a:spAutoFit/>
          </a:bodyPr>
          <a:lstStyle/>
          <a:p>
            <a:r>
              <a:rPr lang="en-US" altLang="zh-CN" sz="3200" dirty="0">
                <a:solidFill>
                  <a:schemeClr val="bg1"/>
                </a:solidFill>
                <a:latin typeface="方正正粗黑简体" panose="02000000000000000000" pitchFamily="2" charset="-122"/>
                <a:ea typeface="方正正粗黑简体" panose="02000000000000000000" pitchFamily="2" charset="-122"/>
              </a:rPr>
              <a:t>Spark </a:t>
            </a:r>
            <a:r>
              <a:rPr lang="en-US" altLang="zh-CN" sz="3200" dirty="0" err="1">
                <a:solidFill>
                  <a:schemeClr val="bg1"/>
                </a:solidFill>
                <a:latin typeface="方正正粗黑简体" panose="02000000000000000000" pitchFamily="2" charset="-122"/>
                <a:ea typeface="方正正粗黑简体" panose="02000000000000000000" pitchFamily="2" charset="-122"/>
              </a:rPr>
              <a:t>GraphX</a:t>
            </a:r>
            <a:r>
              <a:rPr lang="en-US" altLang="zh-CN" sz="3200" dirty="0">
                <a:solidFill>
                  <a:schemeClr val="bg1"/>
                </a:solidFill>
                <a:latin typeface="方正正粗黑简体" panose="02000000000000000000" pitchFamily="2" charset="-122"/>
                <a:ea typeface="方正正粗黑简体" panose="02000000000000000000" pitchFamily="2" charset="-122"/>
              </a:rPr>
              <a:t> </a:t>
            </a:r>
            <a:r>
              <a:rPr lang="zh-CN" altLang="en-US" sz="3200" dirty="0">
                <a:solidFill>
                  <a:schemeClr val="bg1"/>
                </a:solidFill>
                <a:latin typeface="方正正粗黑简体" panose="02000000000000000000" pitchFamily="2" charset="-122"/>
                <a:ea typeface="方正正粗黑简体" panose="02000000000000000000" pitchFamily="2" charset="-122"/>
              </a:rPr>
              <a:t>实践汇报</a:t>
            </a:r>
          </a:p>
        </p:txBody>
      </p:sp>
      <p:sp>
        <p:nvSpPr>
          <p:cNvPr id="22" name="TextBox 21"/>
          <p:cNvSpPr txBox="1"/>
          <p:nvPr/>
        </p:nvSpPr>
        <p:spPr>
          <a:xfrm>
            <a:off x="3289467" y="1373859"/>
            <a:ext cx="2551331" cy="120032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2019</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30" name="TextBox 10"/>
          <p:cNvSpPr>
            <a:spLocks noChangeArrowheads="1"/>
          </p:cNvSpPr>
          <p:nvPr/>
        </p:nvSpPr>
        <p:spPr bwMode="auto">
          <a:xfrm>
            <a:off x="2427024" y="3266903"/>
            <a:ext cx="4192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dirty="0">
                <a:solidFill>
                  <a:schemeClr val="bg1"/>
                </a:solidFill>
                <a:latin typeface="微软雅黑" pitchFamily="34" charset="-122"/>
                <a:ea typeface="微软雅黑" pitchFamily="34" charset="-122"/>
                <a:sym typeface="微软雅黑" pitchFamily="34" charset="-122"/>
              </a:rPr>
              <a:t>汇报人：江辉 郝晓冬 姜昱华 薛景文</a:t>
            </a:r>
            <a:r>
              <a:rPr lang="en-US" altLang="zh-CN" sz="1400" dirty="0">
                <a:solidFill>
                  <a:schemeClr val="bg1"/>
                </a:solidFill>
                <a:latin typeface="微软雅黑" pitchFamily="34" charset="-122"/>
                <a:ea typeface="微软雅黑" pitchFamily="34" charset="-122"/>
                <a:sym typeface="微软雅黑" pitchFamily="34" charset="-122"/>
              </a:rPr>
              <a:t>     </a:t>
            </a:r>
          </a:p>
          <a:p>
            <a:pPr algn="ctr" eaLnBrk="1" hangingPunct="1"/>
            <a:r>
              <a:rPr lang="zh-CN" altLang="en-US" sz="1400" dirty="0">
                <a:solidFill>
                  <a:schemeClr val="bg1"/>
                </a:solidFill>
                <a:latin typeface="微软雅黑" pitchFamily="34" charset="-122"/>
                <a:ea typeface="微软雅黑" pitchFamily="34" charset="-122"/>
                <a:sym typeface="微软雅黑" pitchFamily="34" charset="-122"/>
              </a:rPr>
              <a:t>时间：</a:t>
            </a:r>
            <a:r>
              <a:rPr lang="en-US" altLang="zh-CN" sz="1400" dirty="0">
                <a:solidFill>
                  <a:schemeClr val="bg1"/>
                </a:solidFill>
                <a:latin typeface="微软雅黑" pitchFamily="34" charset="-122"/>
                <a:ea typeface="微软雅黑" pitchFamily="34" charset="-122"/>
                <a:sym typeface="微软雅黑" pitchFamily="34" charset="-122"/>
              </a:rPr>
              <a:t>2019.10.21     </a:t>
            </a:r>
            <a:endParaRPr lang="zh-CN" altLang="en-US" sz="1400"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10000">
        <p14:vortex dir="r"/>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220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220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573088" y="1528763"/>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步骤一</a:t>
              </a:r>
            </a:p>
          </p:txBody>
        </p:sp>
      </p:grpSp>
      <p:grpSp>
        <p:nvGrpSpPr>
          <p:cNvPr id="67" name="组合 66"/>
          <p:cNvGrpSpPr>
            <a:grpSpLocks/>
          </p:cNvGrpSpPr>
          <p:nvPr/>
        </p:nvGrpSpPr>
        <p:grpSpPr bwMode="auto">
          <a:xfrm>
            <a:off x="2324100" y="1528763"/>
            <a:ext cx="1641475" cy="550862"/>
            <a:chOff x="2283957" y="1528997"/>
            <a:chExt cx="1640420" cy="550887"/>
          </a:xfrm>
        </p:grpSpPr>
        <p:sp>
          <p:nvSpPr>
            <p:cNvPr id="68" name="任意多边形 67"/>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6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70" name="组合 69"/>
          <p:cNvGrpSpPr>
            <a:grpSpLocks/>
          </p:cNvGrpSpPr>
          <p:nvPr/>
        </p:nvGrpSpPr>
        <p:grpSpPr bwMode="auto">
          <a:xfrm>
            <a:off x="3825875" y="1528763"/>
            <a:ext cx="1639888" cy="550862"/>
            <a:chOff x="3785566" y="1528997"/>
            <a:chExt cx="1640420" cy="550887"/>
          </a:xfrm>
        </p:grpSpPr>
        <p:sp>
          <p:nvSpPr>
            <p:cNvPr id="71" name="任意多边形 70"/>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2"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73" name="组合 72"/>
          <p:cNvGrpSpPr>
            <a:grpSpLocks/>
          </p:cNvGrpSpPr>
          <p:nvPr/>
        </p:nvGrpSpPr>
        <p:grpSpPr bwMode="auto">
          <a:xfrm>
            <a:off x="5340350" y="1528763"/>
            <a:ext cx="1639888" cy="550862"/>
            <a:chOff x="5299151" y="1528997"/>
            <a:chExt cx="1640420" cy="550887"/>
          </a:xfrm>
        </p:grpSpPr>
        <p:sp>
          <p:nvSpPr>
            <p:cNvPr id="74" name="任意多边形 7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步骤四</a:t>
              </a:r>
            </a:p>
          </p:txBody>
        </p:sp>
      </p:grpSp>
      <p:grpSp>
        <p:nvGrpSpPr>
          <p:cNvPr id="76" name="组合 75"/>
          <p:cNvGrpSpPr>
            <a:grpSpLocks/>
          </p:cNvGrpSpPr>
          <p:nvPr/>
        </p:nvGrpSpPr>
        <p:grpSpPr bwMode="auto">
          <a:xfrm>
            <a:off x="6816725" y="1528763"/>
            <a:ext cx="1641475" cy="550862"/>
            <a:chOff x="6776809" y="1528997"/>
            <a:chExt cx="1640420" cy="550887"/>
          </a:xfrm>
        </p:grpSpPr>
        <p:sp>
          <p:nvSpPr>
            <p:cNvPr id="77" name="任意多边形 76"/>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8"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步骤五</a:t>
              </a:r>
            </a:p>
          </p:txBody>
        </p:sp>
      </p:grpSp>
      <p:grpSp>
        <p:nvGrpSpPr>
          <p:cNvPr id="79" name="组合 78"/>
          <p:cNvGrpSpPr>
            <a:grpSpLocks/>
          </p:cNvGrpSpPr>
          <p:nvPr/>
        </p:nvGrpSpPr>
        <p:grpSpPr bwMode="auto">
          <a:xfrm>
            <a:off x="573088" y="2355851"/>
            <a:ext cx="1519237" cy="1288885"/>
            <a:chOff x="1034229" y="1255861"/>
            <a:chExt cx="1789697" cy="1288348"/>
          </a:xfrm>
        </p:grpSpPr>
        <p:sp>
          <p:nvSpPr>
            <p:cNvPr id="80" name="矩形 13"/>
            <p:cNvSpPr>
              <a:spLocks noChangeArrowheads="1"/>
            </p:cNvSpPr>
            <p:nvPr/>
          </p:nvSpPr>
          <p:spPr bwMode="auto">
            <a:xfrm>
              <a:off x="1034229" y="1511343"/>
              <a:ext cx="1789697" cy="103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由于我们的目标是划分出技术名词，而网上缺少相应的分词工具，我们决定多次分词</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1"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分词选择</a:t>
              </a:r>
            </a:p>
          </p:txBody>
        </p:sp>
      </p:grpSp>
      <p:grpSp>
        <p:nvGrpSpPr>
          <p:cNvPr id="82" name="组合 81"/>
          <p:cNvGrpSpPr>
            <a:grpSpLocks/>
          </p:cNvGrpSpPr>
          <p:nvPr/>
        </p:nvGrpSpPr>
        <p:grpSpPr bwMode="auto">
          <a:xfrm>
            <a:off x="2252663" y="2355850"/>
            <a:ext cx="1519237" cy="1244064"/>
            <a:chOff x="1034229" y="1255861"/>
            <a:chExt cx="1789697" cy="1243547"/>
          </a:xfrm>
        </p:grpSpPr>
        <p:sp>
          <p:nvSpPr>
            <p:cNvPr id="83" name="矩形 13"/>
            <p:cNvSpPr>
              <a:spLocks noChangeArrowheads="1"/>
            </p:cNvSpPr>
            <p:nvPr/>
          </p:nvSpPr>
          <p:spPr bwMode="auto">
            <a:xfrm>
              <a:off x="1034229" y="1511343"/>
              <a:ext cx="1789697" cy="98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由于结巴分词具有使用率高，较高的准确性等特点，我们初步使用结巴分词进行数据处理</a:t>
              </a:r>
            </a:p>
          </p:txBody>
        </p:sp>
        <p:sp>
          <p:nvSpPr>
            <p:cNvPr id="84"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Jieba</a:t>
              </a:r>
              <a:r>
                <a:rPr lang="zh-CN" altLang="en-US" sz="1400" b="1" dirty="0">
                  <a:solidFill>
                    <a:schemeClr val="bg1"/>
                  </a:solidFill>
                  <a:latin typeface="微软雅黑" pitchFamily="34" charset="-122"/>
                  <a:ea typeface="微软雅黑" pitchFamily="34" charset="-122"/>
                </a:rPr>
                <a:t>分词</a:t>
              </a:r>
            </a:p>
          </p:txBody>
        </p:sp>
      </p:grpSp>
      <p:grpSp>
        <p:nvGrpSpPr>
          <p:cNvPr id="85" name="组合 84"/>
          <p:cNvGrpSpPr>
            <a:grpSpLocks/>
          </p:cNvGrpSpPr>
          <p:nvPr/>
        </p:nvGrpSpPr>
        <p:grpSpPr bwMode="auto">
          <a:xfrm>
            <a:off x="3948113" y="2355850"/>
            <a:ext cx="1519237" cy="1531258"/>
            <a:chOff x="1034229" y="1255861"/>
            <a:chExt cx="1789697" cy="1530621"/>
          </a:xfrm>
        </p:grpSpPr>
        <p:sp>
          <p:nvSpPr>
            <p:cNvPr id="86" name="矩形 13"/>
            <p:cNvSpPr>
              <a:spLocks noChangeArrowheads="1"/>
            </p:cNvSpPr>
            <p:nvPr/>
          </p:nvSpPr>
          <p:spPr bwMode="auto">
            <a:xfrm>
              <a:off x="1034229" y="1511343"/>
              <a:ext cx="1789697" cy="12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初步过滤出名词和英文单词，但由于中文名词过多过杂，结巴分词的精度不能满足我们的需求，我们决定再次过滤</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7"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初次处理</a:t>
              </a:r>
            </a:p>
          </p:txBody>
        </p:sp>
      </p:grpSp>
      <p:grpSp>
        <p:nvGrpSpPr>
          <p:cNvPr id="88" name="组合 87"/>
          <p:cNvGrpSpPr>
            <a:grpSpLocks/>
          </p:cNvGrpSpPr>
          <p:nvPr/>
        </p:nvGrpSpPr>
        <p:grpSpPr bwMode="auto">
          <a:xfrm>
            <a:off x="5453063" y="2373312"/>
            <a:ext cx="1517650" cy="1773631"/>
            <a:chOff x="1034229" y="1255861"/>
            <a:chExt cx="1789697" cy="1774700"/>
          </a:xfrm>
        </p:grpSpPr>
        <p:sp>
          <p:nvSpPr>
            <p:cNvPr id="89" name="矩形 13"/>
            <p:cNvSpPr>
              <a:spLocks noChangeArrowheads="1"/>
            </p:cNvSpPr>
            <p:nvPr/>
          </p:nvSpPr>
          <p:spPr bwMode="auto">
            <a:xfrm>
              <a:off x="1034229" y="1511602"/>
              <a:ext cx="1789697" cy="15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我们想到大多数的</a:t>
              </a:r>
              <a:r>
                <a:rPr lang="en-US" altLang="zh-CN" sz="1050" dirty="0">
                  <a:solidFill>
                    <a:schemeClr val="bg1"/>
                  </a:solidFill>
                  <a:latin typeface="微软雅黑" panose="020B0503020204020204" pitchFamily="34" charset="-122"/>
                  <a:ea typeface="微软雅黑" panose="020B0503020204020204" pitchFamily="34" charset="-122"/>
                </a:rPr>
                <a:t>IT</a:t>
              </a:r>
              <a:r>
                <a:rPr lang="zh-CN" altLang="en-US" sz="1050" dirty="0">
                  <a:solidFill>
                    <a:schemeClr val="bg1"/>
                  </a:solidFill>
                  <a:latin typeface="微软雅黑" panose="020B0503020204020204" pitchFamily="34" charset="-122"/>
                  <a:ea typeface="微软雅黑" panose="020B0503020204020204" pitchFamily="34" charset="-122"/>
                </a:rPr>
                <a:t>名词都与英文相关，故第二次处理时，我们采用上一步过滤下的英文单词，以</a:t>
              </a:r>
              <a:r>
                <a:rPr lang="en-US" altLang="zh-CN" sz="1050" dirty="0">
                  <a:solidFill>
                    <a:schemeClr val="bg1"/>
                  </a:solidFill>
                  <a:latin typeface="微软雅黑" panose="020B0503020204020204" pitchFamily="34" charset="-122"/>
                  <a:ea typeface="微软雅黑" panose="020B0503020204020204" pitchFamily="34" charset="-122"/>
                </a:rPr>
                <a:t>NLTK</a:t>
              </a:r>
              <a:r>
                <a:rPr lang="zh-CN" altLang="en-US" sz="1050" dirty="0">
                  <a:solidFill>
                    <a:schemeClr val="bg1"/>
                  </a:solidFill>
                  <a:latin typeface="微软雅黑" panose="020B0503020204020204" pitchFamily="34" charset="-122"/>
                  <a:ea typeface="微软雅黑" panose="020B0503020204020204" pitchFamily="34" charset="-122"/>
                </a:rPr>
                <a:t>为工具筛选专业名词</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90"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Nltk</a:t>
              </a:r>
              <a:r>
                <a:rPr lang="zh-CN" altLang="en-US" sz="1400" b="1" dirty="0">
                  <a:solidFill>
                    <a:schemeClr val="bg1"/>
                  </a:solidFill>
                  <a:latin typeface="微软雅黑" pitchFamily="34" charset="-122"/>
                  <a:ea typeface="微软雅黑" pitchFamily="34" charset="-122"/>
                </a:rPr>
                <a:t>分词</a:t>
              </a:r>
            </a:p>
          </p:txBody>
        </p:sp>
      </p:grpSp>
      <p:grpSp>
        <p:nvGrpSpPr>
          <p:cNvPr id="91" name="组合 90"/>
          <p:cNvGrpSpPr>
            <a:grpSpLocks/>
          </p:cNvGrpSpPr>
          <p:nvPr/>
        </p:nvGrpSpPr>
        <p:grpSpPr bwMode="auto">
          <a:xfrm>
            <a:off x="6878638" y="2373312"/>
            <a:ext cx="1517650" cy="551564"/>
            <a:chOff x="1034229" y="1255861"/>
            <a:chExt cx="1789697" cy="551897"/>
          </a:xfrm>
        </p:grpSpPr>
        <p:sp>
          <p:nvSpPr>
            <p:cNvPr id="92" name="矩形 13"/>
            <p:cNvSpPr>
              <a:spLocks noChangeArrowheads="1"/>
            </p:cNvSpPr>
            <p:nvPr/>
          </p:nvSpPr>
          <p:spPr bwMode="auto">
            <a:xfrm>
              <a:off x="1034229" y="1511602"/>
              <a:ext cx="1789697" cy="2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达成以下效果</a:t>
              </a:r>
            </a:p>
          </p:txBody>
        </p:sp>
        <p:sp>
          <p:nvSpPr>
            <p:cNvPr id="9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再次处理</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FD2192A0-E255-4B56-9FED-09B1C5DB706C}"/>
              </a:ext>
            </a:extLst>
          </p:cNvPr>
          <p:cNvPicPr>
            <a:picLocks noChangeAspect="1"/>
          </p:cNvPicPr>
          <p:nvPr/>
        </p:nvPicPr>
        <p:blipFill>
          <a:blip r:embed="rId3"/>
          <a:stretch>
            <a:fillRect/>
          </a:stretch>
        </p:blipFill>
        <p:spPr>
          <a:xfrm>
            <a:off x="1127461" y="2293596"/>
            <a:ext cx="6889077" cy="5563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50" fill="hold"/>
                                        <p:tgtEl>
                                          <p:spTgt spid="67"/>
                                        </p:tgtEl>
                                        <p:attrNameLst>
                                          <p:attrName>ppt_x</p:attrName>
                                        </p:attrNameLst>
                                      </p:cBhvr>
                                      <p:tavLst>
                                        <p:tav tm="0">
                                          <p:val>
                                            <p:strVal val="0-#ppt_w/2"/>
                                          </p:val>
                                        </p:tav>
                                        <p:tav tm="100000">
                                          <p:val>
                                            <p:strVal val="#ppt_x"/>
                                          </p:val>
                                        </p:tav>
                                      </p:tavLst>
                                    </p:anim>
                                    <p:anim calcmode="lin" valueType="num">
                                      <p:cBhvr additive="base">
                                        <p:cTn id="24" dur="5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50" fill="hold"/>
                                        <p:tgtEl>
                                          <p:spTgt spid="70"/>
                                        </p:tgtEl>
                                        <p:attrNameLst>
                                          <p:attrName>ppt_x</p:attrName>
                                        </p:attrNameLst>
                                      </p:cBhvr>
                                      <p:tavLst>
                                        <p:tav tm="0">
                                          <p:val>
                                            <p:strVal val="0-#ppt_w/2"/>
                                          </p:val>
                                        </p:tav>
                                        <p:tav tm="100000">
                                          <p:val>
                                            <p:strVal val="#ppt_x"/>
                                          </p:val>
                                        </p:tav>
                                      </p:tavLst>
                                    </p:anim>
                                    <p:anim calcmode="lin" valueType="num">
                                      <p:cBhvr additive="base">
                                        <p:cTn id="28" dur="55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50" fill="hold"/>
                                        <p:tgtEl>
                                          <p:spTgt spid="73"/>
                                        </p:tgtEl>
                                        <p:attrNameLst>
                                          <p:attrName>ppt_x</p:attrName>
                                        </p:attrNameLst>
                                      </p:cBhvr>
                                      <p:tavLst>
                                        <p:tav tm="0">
                                          <p:val>
                                            <p:strVal val="0-#ppt_w/2"/>
                                          </p:val>
                                        </p:tav>
                                        <p:tav tm="100000">
                                          <p:val>
                                            <p:strVal val="#ppt_x"/>
                                          </p:val>
                                        </p:tav>
                                      </p:tavLst>
                                    </p:anim>
                                    <p:anim calcmode="lin" valueType="num">
                                      <p:cBhvr additive="base">
                                        <p:cTn id="32" dur="550" fill="hold"/>
                                        <p:tgtEl>
                                          <p:spTgt spid="73"/>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4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50" fill="hold"/>
                                        <p:tgtEl>
                                          <p:spTgt spid="76"/>
                                        </p:tgtEl>
                                        <p:attrNameLst>
                                          <p:attrName>ppt_x</p:attrName>
                                        </p:attrNameLst>
                                      </p:cBhvr>
                                      <p:tavLst>
                                        <p:tav tm="0">
                                          <p:val>
                                            <p:strVal val="0-#ppt_w/2"/>
                                          </p:val>
                                        </p:tav>
                                        <p:tav tm="100000">
                                          <p:val>
                                            <p:strVal val="#ppt_x"/>
                                          </p:val>
                                        </p:tav>
                                      </p:tavLst>
                                    </p:anim>
                                    <p:anim calcmode="lin" valueType="num">
                                      <p:cBhvr additive="base">
                                        <p:cTn id="36" dur="55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anim calcmode="lin" valueType="num">
                                      <p:cBhvr>
                                        <p:cTn id="42" dur="500" fill="hold"/>
                                        <p:tgtEl>
                                          <p:spTgt spid="79"/>
                                        </p:tgtEl>
                                        <p:attrNameLst>
                                          <p:attrName>ppt_x</p:attrName>
                                        </p:attrNameLst>
                                      </p:cBhvr>
                                      <p:tavLst>
                                        <p:tav tm="0">
                                          <p:val>
                                            <p:strVal val="#ppt_x"/>
                                          </p:val>
                                        </p:tav>
                                        <p:tav tm="100000">
                                          <p:val>
                                            <p:strVal val="#ppt_x"/>
                                          </p:val>
                                        </p:tav>
                                      </p:tavLst>
                                    </p:anim>
                                    <p:anim calcmode="lin" valueType="num">
                                      <p:cBhvr>
                                        <p:cTn id="43" dur="500" fill="hold"/>
                                        <p:tgtEl>
                                          <p:spTgt spid="79"/>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anim calcmode="lin" valueType="num">
                                      <p:cBhvr>
                                        <p:cTn id="52" dur="500" fill="hold"/>
                                        <p:tgtEl>
                                          <p:spTgt spid="85"/>
                                        </p:tgtEl>
                                        <p:attrNameLst>
                                          <p:attrName>ppt_x</p:attrName>
                                        </p:attrNameLst>
                                      </p:cBhvr>
                                      <p:tavLst>
                                        <p:tav tm="0">
                                          <p:val>
                                            <p:strVal val="#ppt_x"/>
                                          </p:val>
                                        </p:tav>
                                        <p:tav tm="100000">
                                          <p:val>
                                            <p:strVal val="#ppt_x"/>
                                          </p:val>
                                        </p:tav>
                                      </p:tavLst>
                                    </p:anim>
                                    <p:anim calcmode="lin" valueType="num">
                                      <p:cBhvr>
                                        <p:cTn id="53" dur="500" fill="hold"/>
                                        <p:tgtEl>
                                          <p:spTgt spid="8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anim calcmode="lin" valueType="num">
                                      <p:cBhvr>
                                        <p:cTn id="57" dur="500" fill="hold"/>
                                        <p:tgtEl>
                                          <p:spTgt spid="88"/>
                                        </p:tgtEl>
                                        <p:attrNameLst>
                                          <p:attrName>ppt_x</p:attrName>
                                        </p:attrNameLst>
                                      </p:cBhvr>
                                      <p:tavLst>
                                        <p:tav tm="0">
                                          <p:val>
                                            <p:strVal val="#ppt_x"/>
                                          </p:val>
                                        </p:tav>
                                        <p:tav tm="100000">
                                          <p:val>
                                            <p:strVal val="#ppt_x"/>
                                          </p:val>
                                        </p:tav>
                                      </p:tavLst>
                                    </p:anim>
                                    <p:anim calcmode="lin" valueType="num">
                                      <p:cBhvr>
                                        <p:cTn id="58" dur="500" fill="hold"/>
                                        <p:tgtEl>
                                          <p:spTgt spid="88"/>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anim calcmode="lin" valueType="num">
                                      <p:cBhvr>
                                        <p:cTn id="62" dur="500" fill="hold"/>
                                        <p:tgtEl>
                                          <p:spTgt spid="91"/>
                                        </p:tgtEl>
                                        <p:attrNameLst>
                                          <p:attrName>ppt_x</p:attrName>
                                        </p:attrNameLst>
                                      </p:cBhvr>
                                      <p:tavLst>
                                        <p:tav tm="0">
                                          <p:val>
                                            <p:strVal val="#ppt_x"/>
                                          </p:val>
                                        </p:tav>
                                        <p:tav tm="100000">
                                          <p:val>
                                            <p:strVal val="#ppt_x"/>
                                          </p:val>
                                        </p:tav>
                                      </p:tavLst>
                                    </p:anim>
                                    <p:anim calcmode="lin" valueType="num">
                                      <p:cBhvr>
                                        <p:cTn id="63" dur="5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数据存储</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4" name="图片 3">
            <a:extLst>
              <a:ext uri="{FF2B5EF4-FFF2-40B4-BE49-F238E27FC236}">
                <a16:creationId xmlns:a16="http://schemas.microsoft.com/office/drawing/2014/main" id="{CD5E6AAD-9693-4587-A4C9-E27BABB04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279" y="2886109"/>
            <a:ext cx="4231480" cy="1709654"/>
          </a:xfrm>
          <a:prstGeom prst="rect">
            <a:avLst/>
          </a:prstGeom>
        </p:spPr>
      </p:pic>
      <p:pic>
        <p:nvPicPr>
          <p:cNvPr id="6" name="图片 5">
            <a:extLst>
              <a:ext uri="{FF2B5EF4-FFF2-40B4-BE49-F238E27FC236}">
                <a16:creationId xmlns:a16="http://schemas.microsoft.com/office/drawing/2014/main" id="{F980BFF2-4002-4395-902B-0DDE7C41C2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36065"/>
            <a:ext cx="4099106" cy="2371786"/>
          </a:xfrm>
          <a:prstGeom prst="rect">
            <a:avLst/>
          </a:prstGeom>
        </p:spPr>
      </p:pic>
      <p:pic>
        <p:nvPicPr>
          <p:cNvPr id="5" name="图片 4">
            <a:extLst>
              <a:ext uri="{FF2B5EF4-FFF2-40B4-BE49-F238E27FC236}">
                <a16:creationId xmlns:a16="http://schemas.microsoft.com/office/drawing/2014/main" id="{8FB3C4A3-5285-438B-A8F0-DD7CD9953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8816"/>
            <a:ext cx="9144000" cy="382225"/>
          </a:xfrm>
          <a:prstGeom prst="rect">
            <a:avLst/>
          </a:prstGeom>
        </p:spPr>
      </p:pic>
    </p:spTree>
    <p:extLst>
      <p:ext uri="{BB962C8B-B14F-4D97-AF65-F5344CB8AC3E}">
        <p14:creationId xmlns:p14="http://schemas.microsoft.com/office/powerpoint/2010/main" val="231445051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使用的技术和处理流程</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第三部分</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整体思路</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718E13AE-1EA9-4E9A-B060-23649C8A5870}"/>
              </a:ext>
            </a:extLst>
          </p:cNvPr>
          <p:cNvPicPr>
            <a:picLocks noChangeAspect="1"/>
          </p:cNvPicPr>
          <p:nvPr/>
        </p:nvPicPr>
        <p:blipFill>
          <a:blip r:embed="rId3"/>
          <a:stretch>
            <a:fillRect/>
          </a:stretch>
        </p:blipFill>
        <p:spPr>
          <a:xfrm>
            <a:off x="1394393" y="2304200"/>
            <a:ext cx="1070201" cy="535100"/>
          </a:xfrm>
          <a:prstGeom prst="rect">
            <a:avLst/>
          </a:prstGeom>
        </p:spPr>
      </p:pic>
      <p:pic>
        <p:nvPicPr>
          <p:cNvPr id="10" name="图片 9">
            <a:extLst>
              <a:ext uri="{FF2B5EF4-FFF2-40B4-BE49-F238E27FC236}">
                <a16:creationId xmlns:a16="http://schemas.microsoft.com/office/drawing/2014/main" id="{895E5263-94CB-4E59-9D26-21490658E92C}"/>
              </a:ext>
            </a:extLst>
          </p:cNvPr>
          <p:cNvPicPr>
            <a:picLocks noChangeAspect="1"/>
          </p:cNvPicPr>
          <p:nvPr/>
        </p:nvPicPr>
        <p:blipFill>
          <a:blip r:embed="rId3"/>
          <a:stretch>
            <a:fillRect/>
          </a:stretch>
        </p:blipFill>
        <p:spPr>
          <a:xfrm>
            <a:off x="2715646" y="2292294"/>
            <a:ext cx="1070201" cy="535100"/>
          </a:xfrm>
          <a:prstGeom prst="rect">
            <a:avLst/>
          </a:prstGeom>
        </p:spPr>
      </p:pic>
      <p:pic>
        <p:nvPicPr>
          <p:cNvPr id="11" name="图片 10">
            <a:extLst>
              <a:ext uri="{FF2B5EF4-FFF2-40B4-BE49-F238E27FC236}">
                <a16:creationId xmlns:a16="http://schemas.microsoft.com/office/drawing/2014/main" id="{5C64941A-DBA9-4CFD-89FB-FE8D279BDB2F}"/>
              </a:ext>
            </a:extLst>
          </p:cNvPr>
          <p:cNvPicPr>
            <a:picLocks noChangeAspect="1"/>
          </p:cNvPicPr>
          <p:nvPr/>
        </p:nvPicPr>
        <p:blipFill>
          <a:blip r:embed="rId3"/>
          <a:stretch>
            <a:fillRect/>
          </a:stretch>
        </p:blipFill>
        <p:spPr>
          <a:xfrm>
            <a:off x="4036899" y="2304200"/>
            <a:ext cx="1070201" cy="535100"/>
          </a:xfrm>
          <a:prstGeom prst="rect">
            <a:avLst/>
          </a:prstGeom>
        </p:spPr>
      </p:pic>
      <p:pic>
        <p:nvPicPr>
          <p:cNvPr id="4" name="图片 3">
            <a:extLst>
              <a:ext uri="{FF2B5EF4-FFF2-40B4-BE49-F238E27FC236}">
                <a16:creationId xmlns:a16="http://schemas.microsoft.com/office/drawing/2014/main" id="{D8F71904-B88D-406B-9D18-8F07DADA1BFF}"/>
              </a:ext>
            </a:extLst>
          </p:cNvPr>
          <p:cNvPicPr>
            <a:picLocks noChangeAspect="1"/>
          </p:cNvPicPr>
          <p:nvPr/>
        </p:nvPicPr>
        <p:blipFill>
          <a:blip r:embed="rId4"/>
          <a:stretch>
            <a:fillRect/>
          </a:stretch>
        </p:blipFill>
        <p:spPr>
          <a:xfrm>
            <a:off x="1354133" y="1513387"/>
            <a:ext cx="1017875" cy="342781"/>
          </a:xfrm>
          <a:prstGeom prst="rect">
            <a:avLst/>
          </a:prstGeom>
        </p:spPr>
      </p:pic>
      <p:pic>
        <p:nvPicPr>
          <p:cNvPr id="16" name="图片 15">
            <a:extLst>
              <a:ext uri="{FF2B5EF4-FFF2-40B4-BE49-F238E27FC236}">
                <a16:creationId xmlns:a16="http://schemas.microsoft.com/office/drawing/2014/main" id="{D7860975-1E45-417B-8DAD-C01A0523CA00}"/>
              </a:ext>
            </a:extLst>
          </p:cNvPr>
          <p:cNvPicPr>
            <a:picLocks noChangeAspect="1"/>
          </p:cNvPicPr>
          <p:nvPr/>
        </p:nvPicPr>
        <p:blipFill>
          <a:blip r:embed="rId4"/>
          <a:stretch>
            <a:fillRect/>
          </a:stretch>
        </p:blipFill>
        <p:spPr>
          <a:xfrm>
            <a:off x="2765000" y="1484514"/>
            <a:ext cx="1017875" cy="342781"/>
          </a:xfrm>
          <a:prstGeom prst="rect">
            <a:avLst/>
          </a:prstGeom>
        </p:spPr>
      </p:pic>
      <p:pic>
        <p:nvPicPr>
          <p:cNvPr id="17" name="图片 16">
            <a:extLst>
              <a:ext uri="{FF2B5EF4-FFF2-40B4-BE49-F238E27FC236}">
                <a16:creationId xmlns:a16="http://schemas.microsoft.com/office/drawing/2014/main" id="{9BDBA194-53CD-4CA8-87F1-05911D4E3DBD}"/>
              </a:ext>
            </a:extLst>
          </p:cNvPr>
          <p:cNvPicPr>
            <a:picLocks noChangeAspect="1"/>
          </p:cNvPicPr>
          <p:nvPr/>
        </p:nvPicPr>
        <p:blipFill>
          <a:blip r:embed="rId4"/>
          <a:stretch>
            <a:fillRect/>
          </a:stretch>
        </p:blipFill>
        <p:spPr>
          <a:xfrm>
            <a:off x="4063061" y="1464231"/>
            <a:ext cx="1017875" cy="342781"/>
          </a:xfrm>
          <a:prstGeom prst="rect">
            <a:avLst/>
          </a:prstGeom>
        </p:spPr>
      </p:pic>
      <p:sp>
        <p:nvSpPr>
          <p:cNvPr id="5" name="椭圆 4">
            <a:extLst>
              <a:ext uri="{FF2B5EF4-FFF2-40B4-BE49-F238E27FC236}">
                <a16:creationId xmlns:a16="http://schemas.microsoft.com/office/drawing/2014/main" id="{EB5FE6BA-DCDE-41EE-93EE-CAFA0CFAED8B}"/>
              </a:ext>
            </a:extLst>
          </p:cNvPr>
          <p:cNvSpPr/>
          <p:nvPr/>
        </p:nvSpPr>
        <p:spPr bwMode="auto">
          <a:xfrm>
            <a:off x="613786" y="3349433"/>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椭圆 18">
            <a:extLst>
              <a:ext uri="{FF2B5EF4-FFF2-40B4-BE49-F238E27FC236}">
                <a16:creationId xmlns:a16="http://schemas.microsoft.com/office/drawing/2014/main" id="{8C689E55-71B4-48AF-8EB2-9BE18DB5296D}"/>
              </a:ext>
            </a:extLst>
          </p:cNvPr>
          <p:cNvSpPr/>
          <p:nvPr/>
        </p:nvSpPr>
        <p:spPr bwMode="auto">
          <a:xfrm>
            <a:off x="546643" y="2205473"/>
            <a:ext cx="5408205" cy="723995"/>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椭圆 19">
            <a:extLst>
              <a:ext uri="{FF2B5EF4-FFF2-40B4-BE49-F238E27FC236}">
                <a16:creationId xmlns:a16="http://schemas.microsoft.com/office/drawing/2014/main" id="{4F69BD26-B437-4D53-86B4-617C523C5A08}"/>
              </a:ext>
            </a:extLst>
          </p:cNvPr>
          <p:cNvSpPr/>
          <p:nvPr/>
        </p:nvSpPr>
        <p:spPr bwMode="auto">
          <a:xfrm>
            <a:off x="584485" y="1241288"/>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直接箭头连接符 6">
            <a:extLst>
              <a:ext uri="{FF2B5EF4-FFF2-40B4-BE49-F238E27FC236}">
                <a16:creationId xmlns:a16="http://schemas.microsoft.com/office/drawing/2014/main" id="{D9540FA2-F419-40F7-9F92-D1CF070E3067}"/>
              </a:ext>
            </a:extLst>
          </p:cNvPr>
          <p:cNvCxnSpPr>
            <a:cxnSpLocks/>
          </p:cNvCxnSpPr>
          <p:nvPr/>
        </p:nvCxnSpPr>
        <p:spPr bwMode="auto">
          <a:xfrm>
            <a:off x="1796647" y="1827295"/>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a:extLst>
              <a:ext uri="{FF2B5EF4-FFF2-40B4-BE49-F238E27FC236}">
                <a16:creationId xmlns:a16="http://schemas.microsoft.com/office/drawing/2014/main" id="{F6AEAEBD-E531-4537-BA75-B46E3145FB4B}"/>
              </a:ext>
            </a:extLst>
          </p:cNvPr>
          <p:cNvCxnSpPr>
            <a:cxnSpLocks/>
          </p:cNvCxnSpPr>
          <p:nvPr/>
        </p:nvCxnSpPr>
        <p:spPr bwMode="auto">
          <a:xfrm>
            <a:off x="3220973" y="1856167"/>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a:extLst>
              <a:ext uri="{FF2B5EF4-FFF2-40B4-BE49-F238E27FC236}">
                <a16:creationId xmlns:a16="http://schemas.microsoft.com/office/drawing/2014/main" id="{67767492-26C0-4793-B3B8-AE23CAD922DF}"/>
              </a:ext>
            </a:extLst>
          </p:cNvPr>
          <p:cNvCxnSpPr>
            <a:cxnSpLocks/>
          </p:cNvCxnSpPr>
          <p:nvPr/>
        </p:nvCxnSpPr>
        <p:spPr bwMode="auto">
          <a:xfrm>
            <a:off x="4571998" y="18561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6BC1F897-4A77-4C89-93A9-D0D960AAD5C2}"/>
              </a:ext>
            </a:extLst>
          </p:cNvPr>
          <p:cNvCxnSpPr>
            <a:cxnSpLocks/>
          </p:cNvCxnSpPr>
          <p:nvPr/>
        </p:nvCxnSpPr>
        <p:spPr bwMode="auto">
          <a:xfrm>
            <a:off x="1907369" y="29294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a:extLst>
              <a:ext uri="{FF2B5EF4-FFF2-40B4-BE49-F238E27FC236}">
                <a16:creationId xmlns:a16="http://schemas.microsoft.com/office/drawing/2014/main" id="{64713541-551E-4A6A-BEEB-977547FECB96}"/>
              </a:ext>
            </a:extLst>
          </p:cNvPr>
          <p:cNvCxnSpPr>
            <a:cxnSpLocks/>
          </p:cNvCxnSpPr>
          <p:nvPr/>
        </p:nvCxnSpPr>
        <p:spPr bwMode="auto">
          <a:xfrm>
            <a:off x="3331695" y="2958340"/>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a:extLst>
              <a:ext uri="{FF2B5EF4-FFF2-40B4-BE49-F238E27FC236}">
                <a16:creationId xmlns:a16="http://schemas.microsoft.com/office/drawing/2014/main" id="{B0F1D178-EF98-4312-B119-760F053C28A9}"/>
              </a:ext>
            </a:extLst>
          </p:cNvPr>
          <p:cNvCxnSpPr>
            <a:cxnSpLocks/>
          </p:cNvCxnSpPr>
          <p:nvPr/>
        </p:nvCxnSpPr>
        <p:spPr bwMode="auto">
          <a:xfrm>
            <a:off x="4682720" y="2958341"/>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7B6C7687-F5B7-4D7D-9DF1-424B0FB7C336}"/>
              </a:ext>
            </a:extLst>
          </p:cNvPr>
          <p:cNvSpPr txBox="1"/>
          <p:nvPr/>
        </p:nvSpPr>
        <p:spPr>
          <a:xfrm>
            <a:off x="4866094" y="263805"/>
            <a:ext cx="1014413" cy="369332"/>
          </a:xfrm>
          <a:prstGeom prst="rect">
            <a:avLst/>
          </a:prstGeom>
          <a:noFill/>
        </p:spPr>
        <p:txBody>
          <a:bodyPr wrap="square" rtlCol="0">
            <a:spAutoFit/>
          </a:bodyPr>
          <a:lstStyle/>
          <a:p>
            <a:r>
              <a:rPr lang="en-US" altLang="zh-CN" dirty="0">
                <a:solidFill>
                  <a:schemeClr val="bg1"/>
                </a:solidFill>
              </a:rPr>
              <a:t>CSV</a:t>
            </a:r>
            <a:r>
              <a:rPr lang="zh-CN" altLang="en-US" dirty="0">
                <a:solidFill>
                  <a:schemeClr val="bg1"/>
                </a:solidFill>
              </a:rPr>
              <a:t>文件</a:t>
            </a:r>
          </a:p>
        </p:txBody>
      </p:sp>
      <p:sp>
        <p:nvSpPr>
          <p:cNvPr id="15" name="任意多边形: 形状 14">
            <a:extLst>
              <a:ext uri="{FF2B5EF4-FFF2-40B4-BE49-F238E27FC236}">
                <a16:creationId xmlns:a16="http://schemas.microsoft.com/office/drawing/2014/main" id="{8E9E62D4-9967-4AC3-93A4-2FBA0F892A43}"/>
              </a:ext>
            </a:extLst>
          </p:cNvPr>
          <p:cNvSpPr/>
          <p:nvPr/>
        </p:nvSpPr>
        <p:spPr bwMode="auto">
          <a:xfrm>
            <a:off x="3255175" y="498878"/>
            <a:ext cx="1495419" cy="694127"/>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18" name="图片 17">
            <a:extLst>
              <a:ext uri="{FF2B5EF4-FFF2-40B4-BE49-F238E27FC236}">
                <a16:creationId xmlns:a16="http://schemas.microsoft.com/office/drawing/2014/main" id="{6D52A313-7F09-4088-AD6E-BA12AEBB668A}"/>
              </a:ext>
            </a:extLst>
          </p:cNvPr>
          <p:cNvPicPr>
            <a:picLocks noChangeAspect="1"/>
          </p:cNvPicPr>
          <p:nvPr/>
        </p:nvPicPr>
        <p:blipFill>
          <a:blip r:embed="rId5"/>
          <a:stretch>
            <a:fillRect/>
          </a:stretch>
        </p:blipFill>
        <p:spPr>
          <a:xfrm>
            <a:off x="7877405" y="1947683"/>
            <a:ext cx="678239" cy="891617"/>
          </a:xfrm>
          <a:prstGeom prst="rect">
            <a:avLst/>
          </a:prstGeom>
        </p:spPr>
      </p:pic>
      <p:pic>
        <p:nvPicPr>
          <p:cNvPr id="21" name="图片 20">
            <a:extLst>
              <a:ext uri="{FF2B5EF4-FFF2-40B4-BE49-F238E27FC236}">
                <a16:creationId xmlns:a16="http://schemas.microsoft.com/office/drawing/2014/main" id="{B02EDA54-AC8B-43F0-88BD-88A86BB76461}"/>
              </a:ext>
            </a:extLst>
          </p:cNvPr>
          <p:cNvPicPr>
            <a:picLocks noChangeAspect="1"/>
          </p:cNvPicPr>
          <p:nvPr/>
        </p:nvPicPr>
        <p:blipFill>
          <a:blip r:embed="rId6"/>
          <a:stretch>
            <a:fillRect/>
          </a:stretch>
        </p:blipFill>
        <p:spPr>
          <a:xfrm>
            <a:off x="7148104" y="4289690"/>
            <a:ext cx="1262879" cy="519622"/>
          </a:xfrm>
          <a:prstGeom prst="rect">
            <a:avLst/>
          </a:prstGeom>
        </p:spPr>
      </p:pic>
      <p:sp>
        <p:nvSpPr>
          <p:cNvPr id="32" name="任意多边形: 形状 31">
            <a:extLst>
              <a:ext uri="{FF2B5EF4-FFF2-40B4-BE49-F238E27FC236}">
                <a16:creationId xmlns:a16="http://schemas.microsoft.com/office/drawing/2014/main" id="{97D44F17-0F91-43EB-8967-C3CB0652950D}"/>
              </a:ext>
            </a:extLst>
          </p:cNvPr>
          <p:cNvSpPr/>
          <p:nvPr/>
        </p:nvSpPr>
        <p:spPr bwMode="auto">
          <a:xfrm>
            <a:off x="3314700" y="4100513"/>
            <a:ext cx="3650456" cy="906121"/>
          </a:xfrm>
          <a:custGeom>
            <a:avLst/>
            <a:gdLst>
              <a:gd name="connsiteX0" fmla="*/ 0 w 3650456"/>
              <a:gd name="connsiteY0" fmla="*/ 0 h 906121"/>
              <a:gd name="connsiteX1" fmla="*/ 921544 w 3650456"/>
              <a:gd name="connsiteY1" fmla="*/ 892968 h 906121"/>
              <a:gd name="connsiteX2" fmla="*/ 3650456 w 3650456"/>
              <a:gd name="connsiteY2" fmla="*/ 450056 h 906121"/>
            </a:gdLst>
            <a:ahLst/>
            <a:cxnLst>
              <a:cxn ang="0">
                <a:pos x="connsiteX0" y="connsiteY0"/>
              </a:cxn>
              <a:cxn ang="0">
                <a:pos x="connsiteX1" y="connsiteY1"/>
              </a:cxn>
              <a:cxn ang="0">
                <a:pos x="connsiteX2" y="connsiteY2"/>
              </a:cxn>
            </a:cxnLst>
            <a:rect l="l" t="t" r="r" b="b"/>
            <a:pathLst>
              <a:path w="3650456" h="906121">
                <a:moveTo>
                  <a:pt x="0" y="0"/>
                </a:moveTo>
                <a:cubicBezTo>
                  <a:pt x="156567" y="408979"/>
                  <a:pt x="313135" y="817959"/>
                  <a:pt x="921544" y="892968"/>
                </a:cubicBezTo>
                <a:cubicBezTo>
                  <a:pt x="1529953" y="967977"/>
                  <a:pt x="2590204" y="709016"/>
                  <a:pt x="3650456" y="450056"/>
                </a:cubicBezTo>
              </a:path>
            </a:pathLst>
          </a:custGeom>
          <a:noFill/>
          <a:ln w="571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4" name="任意多边形: 形状 33">
            <a:extLst>
              <a:ext uri="{FF2B5EF4-FFF2-40B4-BE49-F238E27FC236}">
                <a16:creationId xmlns:a16="http://schemas.microsoft.com/office/drawing/2014/main" id="{4637189A-1F10-4EDE-AC43-8B82BCBC8AC9}"/>
              </a:ext>
            </a:extLst>
          </p:cNvPr>
          <p:cNvSpPr/>
          <p:nvPr/>
        </p:nvSpPr>
        <p:spPr bwMode="auto">
          <a:xfrm>
            <a:off x="7522369" y="2864644"/>
            <a:ext cx="793320" cy="1400175"/>
          </a:xfrm>
          <a:custGeom>
            <a:avLst/>
            <a:gdLst>
              <a:gd name="connsiteX0" fmla="*/ 0 w 793320"/>
              <a:gd name="connsiteY0" fmla="*/ 1400175 h 1400175"/>
              <a:gd name="connsiteX1" fmla="*/ 721519 w 793320"/>
              <a:gd name="connsiteY1" fmla="*/ 714375 h 1400175"/>
              <a:gd name="connsiteX2" fmla="*/ 728662 w 793320"/>
              <a:gd name="connsiteY2" fmla="*/ 0 h 1400175"/>
            </a:gdLst>
            <a:ahLst/>
            <a:cxnLst>
              <a:cxn ang="0">
                <a:pos x="connsiteX0" y="connsiteY0"/>
              </a:cxn>
              <a:cxn ang="0">
                <a:pos x="connsiteX1" y="connsiteY1"/>
              </a:cxn>
              <a:cxn ang="0">
                <a:pos x="connsiteX2" y="connsiteY2"/>
              </a:cxn>
            </a:cxnLst>
            <a:rect l="l" t="t" r="r" b="b"/>
            <a:pathLst>
              <a:path w="793320" h="1400175">
                <a:moveTo>
                  <a:pt x="0" y="1400175"/>
                </a:moveTo>
                <a:cubicBezTo>
                  <a:pt x="300037" y="1173956"/>
                  <a:pt x="600075" y="947737"/>
                  <a:pt x="721519" y="714375"/>
                </a:cubicBezTo>
                <a:cubicBezTo>
                  <a:pt x="842963" y="481012"/>
                  <a:pt x="785812" y="240506"/>
                  <a:pt x="728662" y="0"/>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3" name="文本框 42">
            <a:extLst>
              <a:ext uri="{FF2B5EF4-FFF2-40B4-BE49-F238E27FC236}">
                <a16:creationId xmlns:a16="http://schemas.microsoft.com/office/drawing/2014/main" id="{6F0E880F-D684-474B-913C-FEB1D16F7223}"/>
              </a:ext>
            </a:extLst>
          </p:cNvPr>
          <p:cNvSpPr txBox="1"/>
          <p:nvPr/>
        </p:nvSpPr>
        <p:spPr>
          <a:xfrm>
            <a:off x="6625495" y="2775579"/>
            <a:ext cx="1610895" cy="307777"/>
          </a:xfrm>
          <a:prstGeom prst="rect">
            <a:avLst/>
          </a:prstGeom>
          <a:noFill/>
        </p:spPr>
        <p:txBody>
          <a:bodyPr wrap="square" rtlCol="0">
            <a:spAutoFit/>
          </a:bodyPr>
          <a:lstStyle/>
          <a:p>
            <a:r>
              <a:rPr lang="en-US" altLang="zh-CN" sz="1400" dirty="0">
                <a:solidFill>
                  <a:schemeClr val="bg1"/>
                </a:solidFill>
              </a:rPr>
              <a:t>Web</a:t>
            </a:r>
            <a:r>
              <a:rPr lang="zh-CN" altLang="en-US" sz="1400" dirty="0">
                <a:solidFill>
                  <a:schemeClr val="bg1"/>
                </a:solidFill>
              </a:rPr>
              <a:t>页面实时展示</a:t>
            </a:r>
          </a:p>
        </p:txBody>
      </p:sp>
      <p:sp>
        <p:nvSpPr>
          <p:cNvPr id="36" name="文本框 35">
            <a:extLst>
              <a:ext uri="{FF2B5EF4-FFF2-40B4-BE49-F238E27FC236}">
                <a16:creationId xmlns:a16="http://schemas.microsoft.com/office/drawing/2014/main" id="{FD1AA470-9DEA-42E1-8521-34D0BC1B4525}"/>
              </a:ext>
            </a:extLst>
          </p:cNvPr>
          <p:cNvSpPr txBox="1"/>
          <p:nvPr/>
        </p:nvSpPr>
        <p:spPr>
          <a:xfrm>
            <a:off x="7013055" y="263805"/>
            <a:ext cx="1390376" cy="369332"/>
          </a:xfrm>
          <a:prstGeom prst="rect">
            <a:avLst/>
          </a:prstGeom>
          <a:noFill/>
        </p:spPr>
        <p:txBody>
          <a:bodyPr wrap="square" rtlCol="0">
            <a:spAutoFit/>
          </a:bodyPr>
          <a:lstStyle/>
          <a:p>
            <a:r>
              <a:rPr lang="zh-CN" altLang="en-US" dirty="0">
                <a:solidFill>
                  <a:schemeClr val="bg1"/>
                </a:solidFill>
              </a:rPr>
              <a:t>原始数据</a:t>
            </a:r>
          </a:p>
        </p:txBody>
      </p:sp>
      <p:cxnSp>
        <p:nvCxnSpPr>
          <p:cNvPr id="38" name="直接箭头连接符 37">
            <a:extLst>
              <a:ext uri="{FF2B5EF4-FFF2-40B4-BE49-F238E27FC236}">
                <a16:creationId xmlns:a16="http://schemas.microsoft.com/office/drawing/2014/main" id="{E897DF85-F0A1-44A2-B5B8-98E4868A7E26}"/>
              </a:ext>
            </a:extLst>
          </p:cNvPr>
          <p:cNvCxnSpPr>
            <a:cxnSpLocks/>
            <a:stCxn id="36" idx="1"/>
            <a:endCxn id="9" idx="3"/>
          </p:cNvCxnSpPr>
          <p:nvPr/>
        </p:nvCxnSpPr>
        <p:spPr bwMode="auto">
          <a:xfrm flipH="1">
            <a:off x="5880507" y="448471"/>
            <a:ext cx="1132548" cy="0"/>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41" name="图片 40">
            <a:extLst>
              <a:ext uri="{FF2B5EF4-FFF2-40B4-BE49-F238E27FC236}">
                <a16:creationId xmlns:a16="http://schemas.microsoft.com/office/drawing/2014/main" id="{61FDF13A-633C-479C-97EE-0BEB404A10F5}"/>
              </a:ext>
            </a:extLst>
          </p:cNvPr>
          <p:cNvPicPr>
            <a:picLocks noChangeAspect="1"/>
          </p:cNvPicPr>
          <p:nvPr/>
        </p:nvPicPr>
        <p:blipFill>
          <a:blip r:embed="rId4"/>
          <a:stretch>
            <a:fillRect/>
          </a:stretch>
        </p:blipFill>
        <p:spPr>
          <a:xfrm>
            <a:off x="1484067" y="3541302"/>
            <a:ext cx="1017875" cy="342781"/>
          </a:xfrm>
          <a:prstGeom prst="rect">
            <a:avLst/>
          </a:prstGeom>
        </p:spPr>
      </p:pic>
      <p:pic>
        <p:nvPicPr>
          <p:cNvPr id="42" name="图片 41">
            <a:extLst>
              <a:ext uri="{FF2B5EF4-FFF2-40B4-BE49-F238E27FC236}">
                <a16:creationId xmlns:a16="http://schemas.microsoft.com/office/drawing/2014/main" id="{9145E3A9-4BC9-4E64-8C5F-D6273EA64D8A}"/>
              </a:ext>
            </a:extLst>
          </p:cNvPr>
          <p:cNvPicPr>
            <a:picLocks noChangeAspect="1"/>
          </p:cNvPicPr>
          <p:nvPr/>
        </p:nvPicPr>
        <p:blipFill>
          <a:blip r:embed="rId4"/>
          <a:stretch>
            <a:fillRect/>
          </a:stretch>
        </p:blipFill>
        <p:spPr>
          <a:xfrm>
            <a:off x="2894934" y="3512429"/>
            <a:ext cx="1017875" cy="342781"/>
          </a:xfrm>
          <a:prstGeom prst="rect">
            <a:avLst/>
          </a:prstGeom>
        </p:spPr>
      </p:pic>
      <p:pic>
        <p:nvPicPr>
          <p:cNvPr id="44" name="图片 43">
            <a:extLst>
              <a:ext uri="{FF2B5EF4-FFF2-40B4-BE49-F238E27FC236}">
                <a16:creationId xmlns:a16="http://schemas.microsoft.com/office/drawing/2014/main" id="{66AA4EF7-7CC2-4A92-B99A-104A8F7777E3}"/>
              </a:ext>
            </a:extLst>
          </p:cNvPr>
          <p:cNvPicPr>
            <a:picLocks noChangeAspect="1"/>
          </p:cNvPicPr>
          <p:nvPr/>
        </p:nvPicPr>
        <p:blipFill>
          <a:blip r:embed="rId4"/>
          <a:stretch>
            <a:fillRect/>
          </a:stretch>
        </p:blipFill>
        <p:spPr>
          <a:xfrm>
            <a:off x="4192995" y="3492146"/>
            <a:ext cx="1017875" cy="342781"/>
          </a:xfrm>
          <a:prstGeom prst="rect">
            <a:avLst/>
          </a:prstGeom>
        </p:spPr>
      </p:pic>
      <p:pic>
        <p:nvPicPr>
          <p:cNvPr id="1026" name="Picture 2">
            <a:extLst>
              <a:ext uri="{FF2B5EF4-FFF2-40B4-BE49-F238E27FC236}">
                <a16:creationId xmlns:a16="http://schemas.microsoft.com/office/drawing/2014/main" id="{ECC2F932-425E-4A42-808F-5D0EBB134E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786" y="4483715"/>
            <a:ext cx="804592" cy="603444"/>
          </a:xfrm>
          <a:prstGeom prst="rect">
            <a:avLst/>
          </a:prstGeom>
          <a:noFill/>
          <a:extLst>
            <a:ext uri="{909E8E84-426E-40DD-AFC4-6F175D3DCCD1}">
              <a14:hiddenFill xmlns:a14="http://schemas.microsoft.com/office/drawing/2010/main">
                <a:solidFill>
                  <a:srgbClr val="FFFFFF"/>
                </a:solidFill>
              </a14:hiddenFill>
            </a:ext>
          </a:extLst>
        </p:spPr>
      </p:pic>
      <p:sp>
        <p:nvSpPr>
          <p:cNvPr id="49" name="任意多边形: 形状 48">
            <a:extLst>
              <a:ext uri="{FF2B5EF4-FFF2-40B4-BE49-F238E27FC236}">
                <a16:creationId xmlns:a16="http://schemas.microsoft.com/office/drawing/2014/main" id="{31F30432-2FF3-4373-AEDF-CEE752B7B439}"/>
              </a:ext>
            </a:extLst>
          </p:cNvPr>
          <p:cNvSpPr/>
          <p:nvPr/>
        </p:nvSpPr>
        <p:spPr bwMode="auto">
          <a:xfrm>
            <a:off x="733017" y="4027671"/>
            <a:ext cx="885813" cy="354052"/>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0" name="任意多边形: 形状 49">
            <a:extLst>
              <a:ext uri="{FF2B5EF4-FFF2-40B4-BE49-F238E27FC236}">
                <a16:creationId xmlns:a16="http://schemas.microsoft.com/office/drawing/2014/main" id="{798B4809-EC6F-4AA4-9095-CFB63A2138A8}"/>
              </a:ext>
            </a:extLst>
          </p:cNvPr>
          <p:cNvSpPr/>
          <p:nvPr/>
        </p:nvSpPr>
        <p:spPr bwMode="auto">
          <a:xfrm rot="11116313">
            <a:off x="1505990" y="4168641"/>
            <a:ext cx="936680" cy="520338"/>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1" name="文本框 50">
            <a:extLst>
              <a:ext uri="{FF2B5EF4-FFF2-40B4-BE49-F238E27FC236}">
                <a16:creationId xmlns:a16="http://schemas.microsoft.com/office/drawing/2014/main" id="{95FA1CB3-F07C-4067-8E4E-E7D5AE8F5B0F}"/>
              </a:ext>
            </a:extLst>
          </p:cNvPr>
          <p:cNvSpPr txBox="1"/>
          <p:nvPr/>
        </p:nvSpPr>
        <p:spPr>
          <a:xfrm>
            <a:off x="954795" y="4192989"/>
            <a:ext cx="1484379" cy="307777"/>
          </a:xfrm>
          <a:prstGeom prst="rect">
            <a:avLst/>
          </a:prstGeom>
          <a:noFill/>
        </p:spPr>
        <p:txBody>
          <a:bodyPr wrap="square" rtlCol="0">
            <a:spAutoFit/>
          </a:bodyPr>
          <a:lstStyle/>
          <a:p>
            <a:r>
              <a:rPr lang="zh-CN" altLang="en-US" sz="1400" dirty="0">
                <a:solidFill>
                  <a:schemeClr val="bg1"/>
                </a:solidFill>
              </a:rPr>
              <a:t>数据后处理</a:t>
            </a:r>
          </a:p>
        </p:txBody>
      </p:sp>
    </p:spTree>
    <p:extLst>
      <p:ext uri="{BB962C8B-B14F-4D97-AF65-F5344CB8AC3E}">
        <p14:creationId xmlns:p14="http://schemas.microsoft.com/office/powerpoint/2010/main" val="235470368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340280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err="1">
                <a:solidFill>
                  <a:schemeClr val="bg1"/>
                </a:solidFill>
                <a:latin typeface="微软雅黑" pitchFamily="34" charset="-122"/>
                <a:ea typeface="微软雅黑" pitchFamily="34" charset="-122"/>
              </a:rPr>
              <a:t>hadoop</a:t>
            </a:r>
            <a:r>
              <a:rPr lang="zh-CN" altLang="en-US" dirty="0">
                <a:solidFill>
                  <a:schemeClr val="bg1"/>
                </a:solidFill>
                <a:latin typeface="微软雅黑" pitchFamily="34" charset="-122"/>
                <a:ea typeface="微软雅黑" pitchFamily="34" charset="-122"/>
              </a:rPr>
              <a:t>集群搭建</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9" name="矩形 13">
            <a:extLst>
              <a:ext uri="{FF2B5EF4-FFF2-40B4-BE49-F238E27FC236}">
                <a16:creationId xmlns:a16="http://schemas.microsoft.com/office/drawing/2014/main" id="{15D3830B-5E09-4573-A06E-8F80B2F701FD}"/>
              </a:ext>
            </a:extLst>
          </p:cNvPr>
          <p:cNvSpPr>
            <a:spLocks noChangeArrowheads="1"/>
          </p:cNvSpPr>
          <p:nvPr/>
        </p:nvSpPr>
        <p:spPr bwMode="auto">
          <a:xfrm>
            <a:off x="6921053" y="0"/>
            <a:ext cx="1900310"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配置：</a:t>
            </a:r>
            <a:endParaRPr lang="en-US" altLang="zh-CN" sz="1600" dirty="0">
              <a:solidFill>
                <a:schemeClr val="bg1"/>
              </a:solidFill>
              <a:latin typeface="微软雅黑" panose="020B0503020204020204" pitchFamily="34" charset="-122"/>
              <a:ea typeface="微软雅黑" panose="020B0503020204020204" pitchFamily="34" charset="-122"/>
            </a:endParaRPr>
          </a:p>
          <a:p>
            <a:pPr marL="171450" indent="-171450" algn="ctr" defTabSz="684213" eaLnBrk="1" fontAlgn="auto" hangingPunct="1">
              <a:lnSpc>
                <a:spcPct val="150000"/>
              </a:lnSpc>
              <a:spcBef>
                <a:spcPts val="0"/>
              </a:spcBef>
              <a:spcAft>
                <a:spcPts val="0"/>
              </a:spcAft>
              <a:buFontTx/>
              <a:buChar char="-"/>
              <a:defRPr/>
            </a:pP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3</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台辣鸡机器</a:t>
            </a:r>
            <a:endPar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endParaRPr>
          </a:p>
          <a:p>
            <a:pPr marL="171450" indent="-171450" algn="ctr" defTabSz="684213" eaLnBrk="1" fontAlgn="auto" hangingPunct="1">
              <a:lnSpc>
                <a:spcPct val="150000"/>
              </a:lnSpc>
              <a:spcBef>
                <a:spcPts val="0"/>
              </a:spcBef>
              <a:spcAft>
                <a:spcPts val="0"/>
              </a:spcAft>
              <a:buFontTx/>
              <a:buChar char="-"/>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校园网内网连接</a:t>
            </a:r>
            <a:endPar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endParaRPr>
          </a:p>
          <a:p>
            <a:pPr marL="171450" indent="-171450" algn="ctr" defTabSz="684213" eaLnBrk="1" fontAlgn="auto" hangingPunct="1">
              <a:lnSpc>
                <a:spcPct val="150000"/>
              </a:lnSpc>
              <a:spcBef>
                <a:spcPts val="0"/>
              </a:spcBef>
              <a:spcAft>
                <a:spcPts val="0"/>
              </a:spcAft>
              <a:buFontTx/>
              <a:buChar char="-"/>
              <a:defRPr/>
            </a:pPr>
            <a:endPar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5" name="图片 4">
            <a:extLst>
              <a:ext uri="{FF2B5EF4-FFF2-40B4-BE49-F238E27FC236}">
                <a16:creationId xmlns:a16="http://schemas.microsoft.com/office/drawing/2014/main" id="{E17ABFCB-EDD3-448E-B733-B4960FD93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9" y="1077452"/>
            <a:ext cx="8771562" cy="4066048"/>
          </a:xfrm>
          <a:prstGeom prst="rect">
            <a:avLst/>
          </a:prstGeom>
        </p:spPr>
      </p:pic>
    </p:spTree>
    <p:extLst>
      <p:ext uri="{BB962C8B-B14F-4D97-AF65-F5344CB8AC3E}">
        <p14:creationId xmlns:p14="http://schemas.microsoft.com/office/powerpoint/2010/main" val="518695333"/>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spark</a:t>
            </a:r>
            <a:r>
              <a:rPr lang="zh-CN" altLang="en-US" dirty="0">
                <a:solidFill>
                  <a:schemeClr val="bg1"/>
                </a:solidFill>
                <a:latin typeface="微软雅黑" pitchFamily="34" charset="-122"/>
                <a:ea typeface="微软雅黑" pitchFamily="34" charset="-122"/>
              </a:rPr>
              <a:t>集群搭建与任务部署</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17E0BBD1-C8A8-4000-8280-1C5A8462D66A}"/>
              </a:ext>
            </a:extLst>
          </p:cNvPr>
          <p:cNvPicPr>
            <a:picLocks noChangeAspect="1"/>
          </p:cNvPicPr>
          <p:nvPr/>
        </p:nvPicPr>
        <p:blipFill>
          <a:blip r:embed="rId2"/>
          <a:stretch>
            <a:fillRect/>
          </a:stretch>
        </p:blipFill>
        <p:spPr>
          <a:xfrm>
            <a:off x="0" y="926057"/>
            <a:ext cx="9144000" cy="3870136"/>
          </a:xfrm>
          <a:prstGeom prst="rect">
            <a:avLst/>
          </a:prstGeom>
        </p:spPr>
      </p:pic>
    </p:spTree>
    <p:extLst>
      <p:ext uri="{BB962C8B-B14F-4D97-AF65-F5344CB8AC3E}">
        <p14:creationId xmlns:p14="http://schemas.microsoft.com/office/powerpoint/2010/main" val="11690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83845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spark</a:t>
            </a:r>
            <a:r>
              <a:rPr lang="zh-CN" altLang="en-US" dirty="0">
                <a:solidFill>
                  <a:schemeClr val="bg1"/>
                </a:solidFill>
                <a:latin typeface="微软雅黑" pitchFamily="34" charset="-122"/>
                <a:ea typeface="微软雅黑" pitchFamily="34" charset="-122"/>
              </a:rPr>
              <a:t>集群搭建与任务部署</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1" name="矩形 13">
            <a:extLst>
              <a:ext uri="{FF2B5EF4-FFF2-40B4-BE49-F238E27FC236}">
                <a16:creationId xmlns:a16="http://schemas.microsoft.com/office/drawing/2014/main" id="{6BC85C6C-9F9D-4B80-A9E6-C42B31CB0F99}"/>
              </a:ext>
            </a:extLst>
          </p:cNvPr>
          <p:cNvSpPr>
            <a:spLocks noChangeArrowheads="1"/>
          </p:cNvSpPr>
          <p:nvPr/>
        </p:nvSpPr>
        <p:spPr bwMode="auto">
          <a:xfrm>
            <a:off x="6921053" y="0"/>
            <a:ext cx="190031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效果：</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分布式</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spark</a:t>
            </a:r>
            <a:endPar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3" name="图片 2">
            <a:extLst>
              <a:ext uri="{FF2B5EF4-FFF2-40B4-BE49-F238E27FC236}">
                <a16:creationId xmlns:a16="http://schemas.microsoft.com/office/drawing/2014/main" id="{D102A62C-6214-4427-BEC9-A8FBF2658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 y="978213"/>
            <a:ext cx="9158132" cy="3833290"/>
          </a:xfrm>
          <a:prstGeom prst="rect">
            <a:avLst/>
          </a:prstGeom>
        </p:spPr>
      </p:pic>
      <p:pic>
        <p:nvPicPr>
          <p:cNvPr id="6" name="图片 5">
            <a:extLst>
              <a:ext uri="{FF2B5EF4-FFF2-40B4-BE49-F238E27FC236}">
                <a16:creationId xmlns:a16="http://schemas.microsoft.com/office/drawing/2014/main" id="{E2961CF1-8F4D-4E01-8148-5D1FCCAAB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2" y="1032707"/>
            <a:ext cx="9144000" cy="3954950"/>
          </a:xfrm>
          <a:prstGeom prst="rect">
            <a:avLst/>
          </a:prstGeom>
        </p:spPr>
      </p:pic>
      <p:pic>
        <p:nvPicPr>
          <p:cNvPr id="12" name="图片 11">
            <a:extLst>
              <a:ext uri="{FF2B5EF4-FFF2-40B4-BE49-F238E27FC236}">
                <a16:creationId xmlns:a16="http://schemas.microsoft.com/office/drawing/2014/main" id="{68A1DCC0-80A8-44DE-8C26-2163566C6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64" y="1352284"/>
            <a:ext cx="9144000" cy="3315796"/>
          </a:xfrm>
          <a:prstGeom prst="rect">
            <a:avLst/>
          </a:prstGeom>
        </p:spPr>
      </p:pic>
    </p:spTree>
    <p:extLst>
      <p:ext uri="{BB962C8B-B14F-4D97-AF65-F5344CB8AC3E}">
        <p14:creationId xmlns:p14="http://schemas.microsoft.com/office/powerpoint/2010/main" val="44280561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点和边的处理</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2" name="文本框 25">
            <a:extLst>
              <a:ext uri="{FF2B5EF4-FFF2-40B4-BE49-F238E27FC236}">
                <a16:creationId xmlns:a16="http://schemas.microsoft.com/office/drawing/2014/main" id="{1DC8BBC3-B900-4E60-952B-1A8C38066414}"/>
              </a:ext>
            </a:extLst>
          </p:cNvPr>
          <p:cNvSpPr txBox="1">
            <a:spLocks noChangeArrowheads="1"/>
          </p:cNvSpPr>
          <p:nvPr/>
        </p:nvSpPr>
        <p:spPr bwMode="auto">
          <a:xfrm>
            <a:off x="1063979" y="2621356"/>
            <a:ext cx="238283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从文本中读取所有的技术名词生成点集</a:t>
            </a:r>
            <a:endParaRPr lang="en-US" altLang="zh-CN" dirty="0">
              <a:solidFill>
                <a:schemeClr val="bg1"/>
              </a:solidFill>
              <a:latin typeface="微软雅黑" pitchFamily="34" charset="-122"/>
              <a:ea typeface="微软雅黑" pitchFamily="34" charset="-122"/>
            </a:endParaRPr>
          </a:p>
        </p:txBody>
      </p:sp>
      <p:sp>
        <p:nvSpPr>
          <p:cNvPr id="15" name="文本框 25">
            <a:extLst>
              <a:ext uri="{FF2B5EF4-FFF2-40B4-BE49-F238E27FC236}">
                <a16:creationId xmlns:a16="http://schemas.microsoft.com/office/drawing/2014/main" id="{80A89A0E-DC0D-4FFD-824C-FE7D6C5EF114}"/>
              </a:ext>
            </a:extLst>
          </p:cNvPr>
          <p:cNvSpPr txBox="1">
            <a:spLocks noChangeArrowheads="1"/>
          </p:cNvSpPr>
          <p:nvPr/>
        </p:nvSpPr>
        <p:spPr bwMode="auto">
          <a:xfrm>
            <a:off x="4760872" y="2546088"/>
            <a:ext cx="3205836" cy="11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从预处理好的各个岗位技术需求数据集中，对一个岗位中的所有名词两两生成一条边，权重初始化为</a:t>
            </a:r>
            <a:r>
              <a:rPr lang="en-US" altLang="zh-CN" dirty="0">
                <a:solidFill>
                  <a:schemeClr val="bg1"/>
                </a:solidFill>
                <a:latin typeface="微软雅黑" pitchFamily="34" charset="-122"/>
                <a:ea typeface="微软雅黑" pitchFamily="34" charset="-122"/>
              </a:rPr>
              <a:t>1</a:t>
            </a:r>
          </a:p>
        </p:txBody>
      </p:sp>
      <p:grpSp>
        <p:nvGrpSpPr>
          <p:cNvPr id="16" name="组合 15">
            <a:extLst>
              <a:ext uri="{FF2B5EF4-FFF2-40B4-BE49-F238E27FC236}">
                <a16:creationId xmlns:a16="http://schemas.microsoft.com/office/drawing/2014/main" id="{3D95D922-FA52-48F9-B81D-FB0E60B33107}"/>
              </a:ext>
            </a:extLst>
          </p:cNvPr>
          <p:cNvGrpSpPr>
            <a:grpSpLocks/>
          </p:cNvGrpSpPr>
          <p:nvPr/>
        </p:nvGrpSpPr>
        <p:grpSpPr bwMode="auto">
          <a:xfrm>
            <a:off x="772832" y="1322950"/>
            <a:ext cx="3155565" cy="3299215"/>
            <a:chOff x="839089" y="1015825"/>
            <a:chExt cx="4688114" cy="4877531"/>
          </a:xfrm>
        </p:grpSpPr>
        <p:grpSp>
          <p:nvGrpSpPr>
            <p:cNvPr id="17" name="组合 4">
              <a:extLst>
                <a:ext uri="{FF2B5EF4-FFF2-40B4-BE49-F238E27FC236}">
                  <a16:creationId xmlns:a16="http://schemas.microsoft.com/office/drawing/2014/main" id="{26B4A75B-5503-446F-8B7D-6CB3C0143BFB}"/>
                </a:ext>
              </a:extLst>
            </p:cNvPr>
            <p:cNvGrpSpPr>
              <a:grpSpLocks/>
            </p:cNvGrpSpPr>
            <p:nvPr/>
          </p:nvGrpSpPr>
          <p:grpSpPr bwMode="auto">
            <a:xfrm rot="-297887">
              <a:off x="2313380" y="1015825"/>
              <a:ext cx="1482151" cy="1487649"/>
              <a:chOff x="3130077" y="1143064"/>
              <a:chExt cx="1735225" cy="1741663"/>
            </a:xfrm>
          </p:grpSpPr>
          <p:cxnSp>
            <p:nvCxnSpPr>
              <p:cNvPr id="19" name="直接连接符 18">
                <a:extLst>
                  <a:ext uri="{FF2B5EF4-FFF2-40B4-BE49-F238E27FC236}">
                    <a16:creationId xmlns:a16="http://schemas.microsoft.com/office/drawing/2014/main" id="{F25C8DA9-BC3E-4E32-8334-99FD9FE8CD5E}"/>
                  </a:ext>
                </a:extLst>
              </p:cNvPr>
              <p:cNvCxnSpPr>
                <a:endCxn id="21"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0" name="直接连接符 19">
                <a:extLst>
                  <a:ext uri="{FF2B5EF4-FFF2-40B4-BE49-F238E27FC236}">
                    <a16:creationId xmlns:a16="http://schemas.microsoft.com/office/drawing/2014/main" id="{2EE413AE-ABFF-458F-A0DC-5D969C9EBB1D}"/>
                  </a:ext>
                </a:extLst>
              </p:cNvPr>
              <p:cNvCxnSpPr>
                <a:stCxn id="21"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21" name="椭圆 8">
                <a:extLst>
                  <a:ext uri="{FF2B5EF4-FFF2-40B4-BE49-F238E27FC236}">
                    <a16:creationId xmlns:a16="http://schemas.microsoft.com/office/drawing/2014/main" id="{FAE2FC7E-BF46-48EC-9442-B993AE78F1B1}"/>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18" name="矩形 17">
              <a:extLst>
                <a:ext uri="{FF2B5EF4-FFF2-40B4-BE49-F238E27FC236}">
                  <a16:creationId xmlns:a16="http://schemas.microsoft.com/office/drawing/2014/main" id="{FE7FAB3B-3A0D-45F7-884C-7E53CE5A8DC7}"/>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F501A3DD-64ED-4959-8D5C-A9A5AB5CFF9F}"/>
              </a:ext>
            </a:extLst>
          </p:cNvPr>
          <p:cNvPicPr>
            <a:picLocks noChangeAspect="1"/>
          </p:cNvPicPr>
          <p:nvPr/>
        </p:nvPicPr>
        <p:blipFill>
          <a:blip r:embed="rId2"/>
          <a:stretch>
            <a:fillRect/>
          </a:stretch>
        </p:blipFill>
        <p:spPr>
          <a:xfrm>
            <a:off x="912171" y="3424077"/>
            <a:ext cx="2686450" cy="164279"/>
          </a:xfrm>
          <a:prstGeom prst="rect">
            <a:avLst/>
          </a:prstGeom>
        </p:spPr>
      </p:pic>
      <p:sp>
        <p:nvSpPr>
          <p:cNvPr id="25" name="文本框 25">
            <a:extLst>
              <a:ext uri="{FF2B5EF4-FFF2-40B4-BE49-F238E27FC236}">
                <a16:creationId xmlns:a16="http://schemas.microsoft.com/office/drawing/2014/main" id="{0D6C0E28-055E-4802-B965-70A912385D68}"/>
              </a:ext>
            </a:extLst>
          </p:cNvPr>
          <p:cNvSpPr txBox="1">
            <a:spLocks noChangeArrowheads="1"/>
          </p:cNvSpPr>
          <p:nvPr/>
        </p:nvSpPr>
        <p:spPr bwMode="auto">
          <a:xfrm>
            <a:off x="1080443" y="3733896"/>
            <a:ext cx="238283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为每一个点生成一个</a:t>
            </a:r>
            <a:r>
              <a:rPr lang="en-US" altLang="zh-CN" dirty="0">
                <a:solidFill>
                  <a:schemeClr val="bg1"/>
                </a:solidFill>
                <a:latin typeface="微软雅黑" pitchFamily="34" charset="-122"/>
                <a:ea typeface="微软雅黑" pitchFamily="34" charset="-122"/>
              </a:rPr>
              <a:t>UUID</a:t>
            </a:r>
            <a:r>
              <a:rPr lang="zh-CN" altLang="en-US" dirty="0">
                <a:solidFill>
                  <a:schemeClr val="bg1"/>
                </a:solidFill>
                <a:latin typeface="微软雅黑" pitchFamily="34" charset="-122"/>
                <a:ea typeface="微软雅黑" pitchFamily="34" charset="-122"/>
              </a:rPr>
              <a:t>作为</a:t>
            </a:r>
            <a:r>
              <a:rPr lang="en-US" altLang="zh-CN" dirty="0">
                <a:solidFill>
                  <a:schemeClr val="bg1"/>
                </a:solidFill>
                <a:latin typeface="微软雅黑" pitchFamily="34" charset="-122"/>
                <a:ea typeface="微软雅黑" pitchFamily="34" charset="-122"/>
              </a:rPr>
              <a:t>ID</a:t>
            </a:r>
          </a:p>
        </p:txBody>
      </p:sp>
      <p:sp>
        <p:nvSpPr>
          <p:cNvPr id="26" name="文本框 25">
            <a:extLst>
              <a:ext uri="{FF2B5EF4-FFF2-40B4-BE49-F238E27FC236}">
                <a16:creationId xmlns:a16="http://schemas.microsoft.com/office/drawing/2014/main" id="{F82EDB91-CCF6-404A-843E-CDC83F50FFC3}"/>
              </a:ext>
            </a:extLst>
          </p:cNvPr>
          <p:cNvSpPr txBox="1">
            <a:spLocks noChangeArrowheads="1"/>
          </p:cNvSpPr>
          <p:nvPr/>
        </p:nvSpPr>
        <p:spPr bwMode="auto">
          <a:xfrm>
            <a:off x="1800791" y="1496929"/>
            <a:ext cx="12150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点</a:t>
            </a:r>
            <a:r>
              <a:rPr lang="en-US" altLang="zh-CN" dirty="0">
                <a:solidFill>
                  <a:schemeClr val="bg1"/>
                </a:solidFill>
                <a:latin typeface="微软雅黑" pitchFamily="34" charset="-122"/>
                <a:ea typeface="微软雅黑" pitchFamily="34" charset="-122"/>
              </a:rPr>
              <a:t>RDD</a:t>
            </a:r>
          </a:p>
        </p:txBody>
      </p:sp>
      <p:grpSp>
        <p:nvGrpSpPr>
          <p:cNvPr id="38" name="组合 37">
            <a:extLst>
              <a:ext uri="{FF2B5EF4-FFF2-40B4-BE49-F238E27FC236}">
                <a16:creationId xmlns:a16="http://schemas.microsoft.com/office/drawing/2014/main" id="{3FD85A66-1549-4975-9312-05BA5F2FDD90}"/>
              </a:ext>
            </a:extLst>
          </p:cNvPr>
          <p:cNvGrpSpPr>
            <a:grpSpLocks/>
          </p:cNvGrpSpPr>
          <p:nvPr/>
        </p:nvGrpSpPr>
        <p:grpSpPr bwMode="auto">
          <a:xfrm>
            <a:off x="4659549" y="1322950"/>
            <a:ext cx="3408482" cy="3299215"/>
            <a:chOff x="839089" y="1015825"/>
            <a:chExt cx="4688114" cy="4877531"/>
          </a:xfrm>
        </p:grpSpPr>
        <p:grpSp>
          <p:nvGrpSpPr>
            <p:cNvPr id="39" name="组合 4">
              <a:extLst>
                <a:ext uri="{FF2B5EF4-FFF2-40B4-BE49-F238E27FC236}">
                  <a16:creationId xmlns:a16="http://schemas.microsoft.com/office/drawing/2014/main" id="{5DE382E8-1A3D-473E-AA6D-0CFA52E407DC}"/>
                </a:ext>
              </a:extLst>
            </p:cNvPr>
            <p:cNvGrpSpPr>
              <a:grpSpLocks/>
            </p:cNvGrpSpPr>
            <p:nvPr/>
          </p:nvGrpSpPr>
          <p:grpSpPr bwMode="auto">
            <a:xfrm rot="-297887">
              <a:off x="2313380" y="1015825"/>
              <a:ext cx="1482151" cy="1487649"/>
              <a:chOff x="3130077" y="1143064"/>
              <a:chExt cx="1735225" cy="1741663"/>
            </a:xfrm>
          </p:grpSpPr>
          <p:cxnSp>
            <p:nvCxnSpPr>
              <p:cNvPr id="41" name="直接连接符 40">
                <a:extLst>
                  <a:ext uri="{FF2B5EF4-FFF2-40B4-BE49-F238E27FC236}">
                    <a16:creationId xmlns:a16="http://schemas.microsoft.com/office/drawing/2014/main" id="{81FB748A-5736-4493-9DB5-7B55842047ED}"/>
                  </a:ext>
                </a:extLst>
              </p:cNvPr>
              <p:cNvCxnSpPr>
                <a:endCxn id="4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42" name="直接连接符 41">
                <a:extLst>
                  <a:ext uri="{FF2B5EF4-FFF2-40B4-BE49-F238E27FC236}">
                    <a16:creationId xmlns:a16="http://schemas.microsoft.com/office/drawing/2014/main" id="{0E591D88-7E3E-4A10-BBD5-161185C68A84}"/>
                  </a:ext>
                </a:extLst>
              </p:cNvPr>
              <p:cNvCxnSpPr>
                <a:stCxn id="4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3" name="椭圆 8">
                <a:extLst>
                  <a:ext uri="{FF2B5EF4-FFF2-40B4-BE49-F238E27FC236}">
                    <a16:creationId xmlns:a16="http://schemas.microsoft.com/office/drawing/2014/main" id="{F957009A-6B6D-4093-BFED-B65D02CBA17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0" name="矩形 39">
              <a:extLst>
                <a:ext uri="{FF2B5EF4-FFF2-40B4-BE49-F238E27FC236}">
                  <a16:creationId xmlns:a16="http://schemas.microsoft.com/office/drawing/2014/main" id="{D06ED55B-B549-4CED-AA12-0C4DDEA458EB}"/>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44" name="图片 43">
            <a:extLst>
              <a:ext uri="{FF2B5EF4-FFF2-40B4-BE49-F238E27FC236}">
                <a16:creationId xmlns:a16="http://schemas.microsoft.com/office/drawing/2014/main" id="{4F1A8ABF-C222-4A15-9695-A44CB2DD79FD}"/>
              </a:ext>
            </a:extLst>
          </p:cNvPr>
          <p:cNvPicPr>
            <a:picLocks noChangeAspect="1"/>
          </p:cNvPicPr>
          <p:nvPr/>
        </p:nvPicPr>
        <p:blipFill>
          <a:blip r:embed="rId2"/>
          <a:stretch>
            <a:fillRect/>
          </a:stretch>
        </p:blipFill>
        <p:spPr>
          <a:xfrm>
            <a:off x="5020565" y="4177212"/>
            <a:ext cx="2686450" cy="164279"/>
          </a:xfrm>
          <a:prstGeom prst="rect">
            <a:avLst/>
          </a:prstGeom>
        </p:spPr>
      </p:pic>
      <p:sp>
        <p:nvSpPr>
          <p:cNvPr id="46" name="文本框 45">
            <a:extLst>
              <a:ext uri="{FF2B5EF4-FFF2-40B4-BE49-F238E27FC236}">
                <a16:creationId xmlns:a16="http://schemas.microsoft.com/office/drawing/2014/main" id="{6D90B922-FFA3-4DD9-B2F0-9DDCF400426D}"/>
              </a:ext>
            </a:extLst>
          </p:cNvPr>
          <p:cNvSpPr txBox="1">
            <a:spLocks noChangeArrowheads="1"/>
          </p:cNvSpPr>
          <p:nvPr/>
        </p:nvSpPr>
        <p:spPr bwMode="auto">
          <a:xfrm>
            <a:off x="5940424" y="1496929"/>
            <a:ext cx="12150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边</a:t>
            </a:r>
            <a:r>
              <a:rPr lang="en-US" altLang="zh-CN" dirty="0">
                <a:solidFill>
                  <a:schemeClr val="bg1"/>
                </a:solidFill>
                <a:latin typeface="微软雅黑" pitchFamily="34" charset="-122"/>
                <a:ea typeface="微软雅黑" pitchFamily="34" charset="-122"/>
              </a:rPr>
              <a:t>RDD</a:t>
            </a:r>
          </a:p>
        </p:txBody>
      </p:sp>
    </p:spTree>
    <p:extLst>
      <p:ext uri="{BB962C8B-B14F-4D97-AF65-F5344CB8AC3E}">
        <p14:creationId xmlns:p14="http://schemas.microsoft.com/office/powerpoint/2010/main" val="342225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par>
                          <p:cTn id="15" fill="hold">
                            <p:stCondLst>
                              <p:cond delay="2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by="(-#ppt_w*2)" calcmode="lin" valueType="num">
                                      <p:cBhvr rctx="PPT">
                                        <p:cTn id="18" dur="500" autoRev="1" fill="hold">
                                          <p:stCondLst>
                                            <p:cond delay="0"/>
                                          </p:stCondLst>
                                        </p:cTn>
                                        <p:tgtEl>
                                          <p:spTgt spid="12"/>
                                        </p:tgtEl>
                                        <p:attrNameLst>
                                          <p:attrName>ppt_w</p:attrName>
                                        </p:attrNameLst>
                                      </p:cBhvr>
                                    </p:anim>
                                    <p:anim by="(#ppt_w*0.50)" calcmode="lin" valueType="num">
                                      <p:cBhvr>
                                        <p:cTn id="19" dur="500" decel="50000" autoRev="1" fill="hold">
                                          <p:stCondLst>
                                            <p:cond delay="0"/>
                                          </p:stCondLst>
                                        </p:cTn>
                                        <p:tgtEl>
                                          <p:spTgt spid="12"/>
                                        </p:tgtEl>
                                        <p:attrNameLst>
                                          <p:attrName>ppt_x</p:attrName>
                                        </p:attrNameLst>
                                      </p:cBhvr>
                                    </p:anim>
                                    <p:anim from="(-#ppt_h/2)" to="(#ppt_y)" calcmode="lin" valueType="num">
                                      <p:cBhvr>
                                        <p:cTn id="20" dur="1000" fill="hold">
                                          <p:stCondLst>
                                            <p:cond delay="0"/>
                                          </p:stCondLst>
                                        </p:cTn>
                                        <p:tgtEl>
                                          <p:spTgt spid="12"/>
                                        </p:tgtEl>
                                        <p:attrNameLst>
                                          <p:attrName>ppt_y</p:attrName>
                                        </p:attrNameLst>
                                      </p:cBhvr>
                                    </p:anim>
                                    <p:animRot by="21600000">
                                      <p:cBhvr>
                                        <p:cTn id="21" dur="1000" fill="hold">
                                          <p:stCondLst>
                                            <p:cond delay="0"/>
                                          </p:stCondLst>
                                        </p:cTn>
                                        <p:tgtEl>
                                          <p:spTgt spid="12"/>
                                        </p:tgtEl>
                                        <p:attrNameLst>
                                          <p:attrName>r</p:attrName>
                                        </p:attrNameLst>
                                      </p:cBhvr>
                                    </p:animRot>
                                  </p:childTnLst>
                                </p:cTn>
                              </p:par>
                            </p:childTnLst>
                          </p:cTn>
                        </p:par>
                        <p:par>
                          <p:cTn id="22" fill="hold">
                            <p:stCondLst>
                              <p:cond delay="46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5"/>
                                        </p:tgtEl>
                                        <p:attrNameLst>
                                          <p:attrName>style.visibility</p:attrName>
                                        </p:attrNameLst>
                                      </p:cBhvr>
                                      <p:to>
                                        <p:strVal val="visible"/>
                                      </p:to>
                                    </p:set>
                                    <p:anim by="(-#ppt_w*2)" calcmode="lin" valueType="num">
                                      <p:cBhvr rctx="PPT">
                                        <p:cTn id="25" dur="500" autoRev="1" fill="hold">
                                          <p:stCondLst>
                                            <p:cond delay="0"/>
                                          </p:stCondLst>
                                        </p:cTn>
                                        <p:tgtEl>
                                          <p:spTgt spid="15"/>
                                        </p:tgtEl>
                                        <p:attrNameLst>
                                          <p:attrName>ppt_w</p:attrName>
                                        </p:attrNameLst>
                                      </p:cBhvr>
                                    </p:anim>
                                    <p:anim by="(#ppt_w*0.50)" calcmode="lin" valueType="num">
                                      <p:cBhvr>
                                        <p:cTn id="26" dur="500" decel="50000" autoRev="1" fill="hold">
                                          <p:stCondLst>
                                            <p:cond delay="0"/>
                                          </p:stCondLst>
                                        </p:cTn>
                                        <p:tgtEl>
                                          <p:spTgt spid="15"/>
                                        </p:tgtEl>
                                        <p:attrNameLst>
                                          <p:attrName>ppt_x</p:attrName>
                                        </p:attrNameLst>
                                      </p:cBhvr>
                                    </p:anim>
                                    <p:anim from="(-#ppt_h/2)" to="(#ppt_y)" calcmode="lin" valueType="num">
                                      <p:cBhvr>
                                        <p:cTn id="27" dur="1000" fill="hold">
                                          <p:stCondLst>
                                            <p:cond delay="0"/>
                                          </p:stCondLst>
                                        </p:cTn>
                                        <p:tgtEl>
                                          <p:spTgt spid="15"/>
                                        </p:tgtEl>
                                        <p:attrNameLst>
                                          <p:attrName>ppt_y</p:attrName>
                                        </p:attrNameLst>
                                      </p:cBhvr>
                                    </p:anim>
                                    <p:animRot by="21600000">
                                      <p:cBhvr>
                                        <p:cTn id="28" dur="1000" fill="hold">
                                          <p:stCondLst>
                                            <p:cond delay="0"/>
                                          </p:stCondLst>
                                        </p:cTn>
                                        <p:tgtEl>
                                          <p:spTgt spid="15"/>
                                        </p:tgtEl>
                                        <p:attrNameLst>
                                          <p:attrName>r</p:attrName>
                                        </p:attrNameLst>
                                      </p:cBhvr>
                                    </p:animRot>
                                  </p:childTnLst>
                                </p:cTn>
                              </p:par>
                              <p:par>
                                <p:cTn id="29" presetID="53" presetClass="entr" presetSubtype="16"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100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 by="(-#ppt_w*2)" calcmode="lin" valueType="num">
                                      <p:cBhvr rctx="PPT">
                                        <p:cTn id="37" dur="500" autoRev="1" fill="hold">
                                          <p:stCondLst>
                                            <p:cond delay="0"/>
                                          </p:stCondLst>
                                        </p:cTn>
                                        <p:tgtEl>
                                          <p:spTgt spid="25"/>
                                        </p:tgtEl>
                                        <p:attrNameLst>
                                          <p:attrName>ppt_w</p:attrName>
                                        </p:attrNameLst>
                                      </p:cBhvr>
                                    </p:anim>
                                    <p:anim by="(#ppt_w*0.50)" calcmode="lin" valueType="num">
                                      <p:cBhvr>
                                        <p:cTn id="38" dur="500" decel="50000" autoRev="1" fill="hold">
                                          <p:stCondLst>
                                            <p:cond delay="0"/>
                                          </p:stCondLst>
                                        </p:cTn>
                                        <p:tgtEl>
                                          <p:spTgt spid="25"/>
                                        </p:tgtEl>
                                        <p:attrNameLst>
                                          <p:attrName>ppt_x</p:attrName>
                                        </p:attrNameLst>
                                      </p:cBhvr>
                                    </p:anim>
                                    <p:anim from="(-#ppt_h/2)" to="(#ppt_y)" calcmode="lin" valueType="num">
                                      <p:cBhvr>
                                        <p:cTn id="39" dur="1000" fill="hold">
                                          <p:stCondLst>
                                            <p:cond delay="0"/>
                                          </p:stCondLst>
                                        </p:cTn>
                                        <p:tgtEl>
                                          <p:spTgt spid="25"/>
                                        </p:tgtEl>
                                        <p:attrNameLst>
                                          <p:attrName>ppt_y</p:attrName>
                                        </p:attrNameLst>
                                      </p:cBhvr>
                                    </p:anim>
                                    <p:animRot by="21600000">
                                      <p:cBhvr>
                                        <p:cTn id="40" dur="1000" fill="hold">
                                          <p:stCondLst>
                                            <p:cond delay="0"/>
                                          </p:stCondLst>
                                        </p:cTn>
                                        <p:tgtEl>
                                          <p:spTgt spid="25"/>
                                        </p:tgtEl>
                                        <p:attrNameLst>
                                          <p:attrName>r</p:attrName>
                                        </p:attrNameLst>
                                      </p:cBhvr>
                                    </p:animRot>
                                  </p:childTnLst>
                                </p:cTn>
                              </p:par>
                            </p:childTnLst>
                          </p:cTn>
                        </p:par>
                        <p:par>
                          <p:cTn id="41" fill="hold">
                            <p:stCondLst>
                              <p:cond delay="12600"/>
                            </p:stCondLst>
                            <p:childTnLst>
                              <p:par>
                                <p:cTn id="42" presetID="56" presetClass="entr" presetSubtype="0" fill="hold" grpId="0" nodeType="afterEffect">
                                  <p:stCondLst>
                                    <p:cond delay="0"/>
                                  </p:stCondLst>
                                  <p:iterate type="lt">
                                    <p:tmPct val="10000"/>
                                  </p:iterate>
                                  <p:childTnLst>
                                    <p:set>
                                      <p:cBhvr>
                                        <p:cTn id="43" dur="1" fill="hold">
                                          <p:stCondLst>
                                            <p:cond delay="0"/>
                                          </p:stCondLst>
                                        </p:cTn>
                                        <p:tgtEl>
                                          <p:spTgt spid="26"/>
                                        </p:tgtEl>
                                        <p:attrNameLst>
                                          <p:attrName>style.visibility</p:attrName>
                                        </p:attrNameLst>
                                      </p:cBhvr>
                                      <p:to>
                                        <p:strVal val="visible"/>
                                      </p:to>
                                    </p:set>
                                    <p:anim by="(-#ppt_w*2)" calcmode="lin" valueType="num">
                                      <p:cBhvr rctx="PPT">
                                        <p:cTn id="44" dur="500" autoRev="1" fill="hold">
                                          <p:stCondLst>
                                            <p:cond delay="0"/>
                                          </p:stCondLst>
                                        </p:cTn>
                                        <p:tgtEl>
                                          <p:spTgt spid="26"/>
                                        </p:tgtEl>
                                        <p:attrNameLst>
                                          <p:attrName>ppt_w</p:attrName>
                                        </p:attrNameLst>
                                      </p:cBhvr>
                                    </p:anim>
                                    <p:anim by="(#ppt_w*0.50)" calcmode="lin" valueType="num">
                                      <p:cBhvr>
                                        <p:cTn id="45" dur="500" decel="50000" autoRev="1" fill="hold">
                                          <p:stCondLst>
                                            <p:cond delay="0"/>
                                          </p:stCondLst>
                                        </p:cTn>
                                        <p:tgtEl>
                                          <p:spTgt spid="26"/>
                                        </p:tgtEl>
                                        <p:attrNameLst>
                                          <p:attrName>ppt_x</p:attrName>
                                        </p:attrNameLst>
                                      </p:cBhvr>
                                    </p:anim>
                                    <p:anim from="(-#ppt_h/2)" to="(#ppt_y)" calcmode="lin" valueType="num">
                                      <p:cBhvr>
                                        <p:cTn id="46" dur="1000" fill="hold">
                                          <p:stCondLst>
                                            <p:cond delay="0"/>
                                          </p:stCondLst>
                                        </p:cTn>
                                        <p:tgtEl>
                                          <p:spTgt spid="26"/>
                                        </p:tgtEl>
                                        <p:attrNameLst>
                                          <p:attrName>ppt_y</p:attrName>
                                        </p:attrNameLst>
                                      </p:cBhvr>
                                    </p:anim>
                                    <p:animRot by="21600000">
                                      <p:cBhvr>
                                        <p:cTn id="47" dur="1000" fill="hold">
                                          <p:stCondLst>
                                            <p:cond delay="0"/>
                                          </p:stCondLst>
                                        </p:cTn>
                                        <p:tgtEl>
                                          <p:spTgt spid="26"/>
                                        </p:tgtEl>
                                        <p:attrNameLst>
                                          <p:attrName>r</p:attrName>
                                        </p:attrNameLst>
                                      </p:cBhvr>
                                    </p:animRot>
                                  </p:childTnLst>
                                </p:cTn>
                              </p:par>
                              <p:par>
                                <p:cTn id="48" presetID="53" presetClass="entr" presetSubtype="16"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p:cTn id="50" dur="500" fill="hold"/>
                                        <p:tgtEl>
                                          <p:spTgt spid="38"/>
                                        </p:tgtEl>
                                        <p:attrNameLst>
                                          <p:attrName>ppt_w</p:attrName>
                                        </p:attrNameLst>
                                      </p:cBhvr>
                                      <p:tavLst>
                                        <p:tav tm="0">
                                          <p:val>
                                            <p:fltVal val="0"/>
                                          </p:val>
                                        </p:tav>
                                        <p:tav tm="100000">
                                          <p:val>
                                            <p:strVal val="#ppt_w"/>
                                          </p:val>
                                        </p:tav>
                                      </p:tavLst>
                                    </p:anim>
                                    <p:anim calcmode="lin" valueType="num">
                                      <p:cBhvr>
                                        <p:cTn id="51" dur="500" fill="hold"/>
                                        <p:tgtEl>
                                          <p:spTgt spid="38"/>
                                        </p:tgtEl>
                                        <p:attrNameLst>
                                          <p:attrName>ppt_h</p:attrName>
                                        </p:attrNameLst>
                                      </p:cBhvr>
                                      <p:tavLst>
                                        <p:tav tm="0">
                                          <p:val>
                                            <p:fltVal val="0"/>
                                          </p:val>
                                        </p:tav>
                                        <p:tav tm="100000">
                                          <p:val>
                                            <p:strVal val="#ppt_h"/>
                                          </p:val>
                                        </p:tav>
                                      </p:tavLst>
                                    </p:anim>
                                    <p:animEffect transition="in" filter="fade">
                                      <p:cBhvr>
                                        <p:cTn id="52" dur="500"/>
                                        <p:tgtEl>
                                          <p:spTgt spid="38"/>
                                        </p:tgtEl>
                                      </p:cBhvr>
                                    </p:animEffect>
                                  </p:childTnLst>
                                </p:cTn>
                              </p:par>
                            </p:childTnLst>
                          </p:cTn>
                        </p:par>
                        <p:par>
                          <p:cTn id="53" fill="hold">
                            <p:stCondLst>
                              <p:cond delay="139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46"/>
                                        </p:tgtEl>
                                        <p:attrNameLst>
                                          <p:attrName>style.visibility</p:attrName>
                                        </p:attrNameLst>
                                      </p:cBhvr>
                                      <p:to>
                                        <p:strVal val="visible"/>
                                      </p:to>
                                    </p:set>
                                    <p:anim by="(-#ppt_w*2)" calcmode="lin" valueType="num">
                                      <p:cBhvr rctx="PPT">
                                        <p:cTn id="56" dur="500" autoRev="1" fill="hold">
                                          <p:stCondLst>
                                            <p:cond delay="0"/>
                                          </p:stCondLst>
                                        </p:cTn>
                                        <p:tgtEl>
                                          <p:spTgt spid="46"/>
                                        </p:tgtEl>
                                        <p:attrNameLst>
                                          <p:attrName>ppt_w</p:attrName>
                                        </p:attrNameLst>
                                      </p:cBhvr>
                                    </p:anim>
                                    <p:anim by="(#ppt_w*0.50)" calcmode="lin" valueType="num">
                                      <p:cBhvr>
                                        <p:cTn id="57" dur="500" decel="50000" autoRev="1" fill="hold">
                                          <p:stCondLst>
                                            <p:cond delay="0"/>
                                          </p:stCondLst>
                                        </p:cTn>
                                        <p:tgtEl>
                                          <p:spTgt spid="46"/>
                                        </p:tgtEl>
                                        <p:attrNameLst>
                                          <p:attrName>ppt_x</p:attrName>
                                        </p:attrNameLst>
                                      </p:cBhvr>
                                    </p:anim>
                                    <p:anim from="(-#ppt_h/2)" to="(#ppt_y)" calcmode="lin" valueType="num">
                                      <p:cBhvr>
                                        <p:cTn id="58" dur="1000" fill="hold">
                                          <p:stCondLst>
                                            <p:cond delay="0"/>
                                          </p:stCondLst>
                                        </p:cTn>
                                        <p:tgtEl>
                                          <p:spTgt spid="46"/>
                                        </p:tgtEl>
                                        <p:attrNameLst>
                                          <p:attrName>ppt_y</p:attrName>
                                        </p:attrNameLst>
                                      </p:cBhvr>
                                    </p:anim>
                                    <p:animRot by="21600000">
                                      <p:cBhvr>
                                        <p:cTn id="59" dur="1000" fill="hold">
                                          <p:stCondLst>
                                            <p:cond delay="0"/>
                                          </p:stCondLst>
                                        </p:cTn>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5" grpId="0"/>
      <p:bldP spid="25" grpId="0"/>
      <p:bldP spid="26"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边的权重计算</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16" name="组合 15">
            <a:extLst>
              <a:ext uri="{FF2B5EF4-FFF2-40B4-BE49-F238E27FC236}">
                <a16:creationId xmlns:a16="http://schemas.microsoft.com/office/drawing/2014/main" id="{6779C80A-2A98-4BF1-BEC9-4C0E9D5B05F9}"/>
              </a:ext>
            </a:extLst>
          </p:cNvPr>
          <p:cNvGrpSpPr>
            <a:grpSpLocks/>
          </p:cNvGrpSpPr>
          <p:nvPr/>
        </p:nvGrpSpPr>
        <p:grpSpPr bwMode="auto">
          <a:xfrm>
            <a:off x="1605630" y="1231733"/>
            <a:ext cx="2564545" cy="585259"/>
            <a:chOff x="533400" y="1528997"/>
            <a:chExt cx="1930206" cy="550887"/>
          </a:xfrm>
        </p:grpSpPr>
        <p:sp>
          <p:nvSpPr>
            <p:cNvPr id="17" name="五边形 64">
              <a:extLst>
                <a:ext uri="{FF2B5EF4-FFF2-40B4-BE49-F238E27FC236}">
                  <a16:creationId xmlns:a16="http://schemas.microsoft.com/office/drawing/2014/main" id="{04A5F12C-61C3-4F7B-8876-EFEBB5B73507}"/>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18" name="文本框 17">
              <a:extLst>
                <a:ext uri="{FF2B5EF4-FFF2-40B4-BE49-F238E27FC236}">
                  <a16:creationId xmlns:a16="http://schemas.microsoft.com/office/drawing/2014/main" id="{119AB41B-08D0-4B79-A9EB-2069A3AE0669}"/>
                </a:ext>
              </a:extLst>
            </p:cNvPr>
            <p:cNvSpPr txBox="1">
              <a:spLocks noChangeArrowheads="1"/>
            </p:cNvSpPr>
            <p:nvPr/>
          </p:nvSpPr>
          <p:spPr bwMode="auto">
            <a:xfrm>
              <a:off x="844515" y="1599566"/>
              <a:ext cx="1619091"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初始边</a:t>
              </a:r>
              <a:r>
                <a:rPr lang="en-US" altLang="zh-CN" sz="1800" dirty="0">
                  <a:solidFill>
                    <a:schemeClr val="bg1"/>
                  </a:solidFill>
                  <a:latin typeface="Segoe UI Semilight" pitchFamily="34" charset="0"/>
                  <a:ea typeface="微软雅黑" pitchFamily="34" charset="-122"/>
                  <a:cs typeface="Segoe UI Semilight" pitchFamily="34" charset="0"/>
                </a:rPr>
                <a:t>RDD</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sp>
        <p:nvSpPr>
          <p:cNvPr id="22" name="任意多边形 67">
            <a:extLst>
              <a:ext uri="{FF2B5EF4-FFF2-40B4-BE49-F238E27FC236}">
                <a16:creationId xmlns:a16="http://schemas.microsoft.com/office/drawing/2014/main" id="{A94075C8-B767-4E52-827A-2063E11AF242}"/>
              </a:ext>
            </a:extLst>
          </p:cNvPr>
          <p:cNvSpPr/>
          <p:nvPr/>
        </p:nvSpPr>
        <p:spPr bwMode="auto">
          <a:xfrm>
            <a:off x="5145266" y="1237821"/>
            <a:ext cx="2894456" cy="527991"/>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grpSp>
        <p:nvGrpSpPr>
          <p:cNvPr id="23" name="组合 22">
            <a:extLst>
              <a:ext uri="{FF2B5EF4-FFF2-40B4-BE49-F238E27FC236}">
                <a16:creationId xmlns:a16="http://schemas.microsoft.com/office/drawing/2014/main" id="{A9F88F02-4891-4437-BE83-10921BDF8942}"/>
              </a:ext>
            </a:extLst>
          </p:cNvPr>
          <p:cNvGrpSpPr>
            <a:grpSpLocks/>
          </p:cNvGrpSpPr>
          <p:nvPr/>
        </p:nvGrpSpPr>
        <p:grpSpPr bwMode="auto">
          <a:xfrm>
            <a:off x="5933001" y="2092070"/>
            <a:ext cx="1495302" cy="2603218"/>
            <a:chOff x="839089" y="1015825"/>
            <a:chExt cx="4688114" cy="4877531"/>
          </a:xfrm>
        </p:grpSpPr>
        <p:grpSp>
          <p:nvGrpSpPr>
            <p:cNvPr id="24" name="组合 4">
              <a:extLst>
                <a:ext uri="{FF2B5EF4-FFF2-40B4-BE49-F238E27FC236}">
                  <a16:creationId xmlns:a16="http://schemas.microsoft.com/office/drawing/2014/main" id="{A1DDEFE2-832E-44D8-9C19-E8A563FA08E8}"/>
                </a:ext>
              </a:extLst>
            </p:cNvPr>
            <p:cNvGrpSpPr>
              <a:grpSpLocks/>
            </p:cNvGrpSpPr>
            <p:nvPr/>
          </p:nvGrpSpPr>
          <p:grpSpPr bwMode="auto">
            <a:xfrm rot="-297887">
              <a:off x="2313380" y="1015825"/>
              <a:ext cx="1482151" cy="1487649"/>
              <a:chOff x="3130077" y="1143064"/>
              <a:chExt cx="1735225" cy="1741663"/>
            </a:xfrm>
          </p:grpSpPr>
          <p:cxnSp>
            <p:nvCxnSpPr>
              <p:cNvPr id="26" name="直接连接符 25">
                <a:extLst>
                  <a:ext uri="{FF2B5EF4-FFF2-40B4-BE49-F238E27FC236}">
                    <a16:creationId xmlns:a16="http://schemas.microsoft.com/office/drawing/2014/main" id="{4A68D33D-45BB-436B-8541-D91985D1D517}"/>
                  </a:ext>
                </a:extLst>
              </p:cNvPr>
              <p:cNvCxnSpPr>
                <a:endCxn id="2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7" name="直接连接符 26">
                <a:extLst>
                  <a:ext uri="{FF2B5EF4-FFF2-40B4-BE49-F238E27FC236}">
                    <a16:creationId xmlns:a16="http://schemas.microsoft.com/office/drawing/2014/main" id="{163BB9C1-AAD5-4F92-971D-A41A34400766}"/>
                  </a:ext>
                </a:extLst>
              </p:cNvPr>
              <p:cNvCxnSpPr>
                <a:stCxn id="2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28" name="椭圆 8">
                <a:extLst>
                  <a:ext uri="{FF2B5EF4-FFF2-40B4-BE49-F238E27FC236}">
                    <a16:creationId xmlns:a16="http://schemas.microsoft.com/office/drawing/2014/main" id="{28D8C7A6-6B34-4FF1-9DCB-03B1973DA01B}"/>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25" name="矩形 24">
              <a:extLst>
                <a:ext uri="{FF2B5EF4-FFF2-40B4-BE49-F238E27FC236}">
                  <a16:creationId xmlns:a16="http://schemas.microsoft.com/office/drawing/2014/main" id="{5E3AAAAB-9CC4-488B-8443-8AF8CAA9A24F}"/>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43" name="文本框 18">
            <a:extLst>
              <a:ext uri="{FF2B5EF4-FFF2-40B4-BE49-F238E27FC236}">
                <a16:creationId xmlns:a16="http://schemas.microsoft.com/office/drawing/2014/main" id="{4D77787E-F537-489D-97B2-30E02705C565}"/>
              </a:ext>
            </a:extLst>
          </p:cNvPr>
          <p:cNvSpPr txBox="1">
            <a:spLocks noChangeArrowheads="1"/>
          </p:cNvSpPr>
          <p:nvPr/>
        </p:nvSpPr>
        <p:spPr bwMode="auto">
          <a:xfrm>
            <a:off x="5759629" y="1331657"/>
            <a:ext cx="2362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合并重复边后的</a:t>
            </a:r>
            <a:r>
              <a:rPr lang="en-US" altLang="zh-CN" sz="1800" dirty="0">
                <a:solidFill>
                  <a:schemeClr val="bg1"/>
                </a:solidFill>
                <a:latin typeface="Segoe UI Semilight" pitchFamily="34" charset="0"/>
                <a:ea typeface="微软雅黑" pitchFamily="34" charset="-122"/>
                <a:cs typeface="Segoe UI Semilight" pitchFamily="34" charset="0"/>
              </a:rPr>
              <a:t>RDD</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sp>
        <p:nvSpPr>
          <p:cNvPr id="3" name="矩形: 圆角 2">
            <a:extLst>
              <a:ext uri="{FF2B5EF4-FFF2-40B4-BE49-F238E27FC236}">
                <a16:creationId xmlns:a16="http://schemas.microsoft.com/office/drawing/2014/main" id="{F7575EAC-93AE-4EC4-A8E7-36C4356CBEBF}"/>
              </a:ext>
            </a:extLst>
          </p:cNvPr>
          <p:cNvSpPr/>
          <p:nvPr/>
        </p:nvSpPr>
        <p:spPr bwMode="auto">
          <a:xfrm>
            <a:off x="2310642" y="2994437"/>
            <a:ext cx="829509" cy="798836"/>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(id1,id2,1)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(id1,id3,1)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sp>
        <p:nvSpPr>
          <p:cNvPr id="58" name="矩形: 圆角 57">
            <a:extLst>
              <a:ext uri="{FF2B5EF4-FFF2-40B4-BE49-F238E27FC236}">
                <a16:creationId xmlns:a16="http://schemas.microsoft.com/office/drawing/2014/main" id="{7E2EB82A-20B8-4CE5-B975-01AD3C15250A}"/>
              </a:ext>
            </a:extLst>
          </p:cNvPr>
          <p:cNvSpPr/>
          <p:nvPr/>
        </p:nvSpPr>
        <p:spPr bwMode="auto">
          <a:xfrm>
            <a:off x="2310642" y="3808618"/>
            <a:ext cx="829509" cy="765159"/>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(id1,id3,1)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(id2,id3,1)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sp>
        <p:nvSpPr>
          <p:cNvPr id="59" name="箭头: 右 58">
            <a:extLst>
              <a:ext uri="{FF2B5EF4-FFF2-40B4-BE49-F238E27FC236}">
                <a16:creationId xmlns:a16="http://schemas.microsoft.com/office/drawing/2014/main" id="{7397E166-E9D7-4C70-BC6F-F95B10800C28}"/>
              </a:ext>
            </a:extLst>
          </p:cNvPr>
          <p:cNvSpPr/>
          <p:nvPr/>
        </p:nvSpPr>
        <p:spPr bwMode="auto">
          <a:xfrm>
            <a:off x="3865081" y="3209704"/>
            <a:ext cx="1740049" cy="69597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err="1">
                <a:ln>
                  <a:noFill/>
                </a:ln>
                <a:solidFill>
                  <a:schemeClr val="tx1"/>
                </a:solidFill>
                <a:effectLst/>
                <a:latin typeface="Calibri" pitchFamily="34" charset="0"/>
                <a:ea typeface="宋体" pitchFamily="2" charset="-122"/>
              </a:rPr>
              <a:t>reduceByKey</a:t>
            </a: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60" name="矩形: 圆角 59">
            <a:extLst>
              <a:ext uri="{FF2B5EF4-FFF2-40B4-BE49-F238E27FC236}">
                <a16:creationId xmlns:a16="http://schemas.microsoft.com/office/drawing/2014/main" id="{672F78F9-D69E-4CF2-98E1-182F9F8D8F42}"/>
              </a:ext>
            </a:extLst>
          </p:cNvPr>
          <p:cNvSpPr/>
          <p:nvPr/>
        </p:nvSpPr>
        <p:spPr bwMode="auto">
          <a:xfrm>
            <a:off x="6106769" y="2994261"/>
            <a:ext cx="1147767" cy="798836"/>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(id1,id2,3572)</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(id1,id3,321)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sp>
        <p:nvSpPr>
          <p:cNvPr id="61" name="矩形: 圆角 60">
            <a:extLst>
              <a:ext uri="{FF2B5EF4-FFF2-40B4-BE49-F238E27FC236}">
                <a16:creationId xmlns:a16="http://schemas.microsoft.com/office/drawing/2014/main" id="{8C5B26B6-461D-4AEB-B343-34C98FA751BB}"/>
              </a:ext>
            </a:extLst>
          </p:cNvPr>
          <p:cNvSpPr/>
          <p:nvPr/>
        </p:nvSpPr>
        <p:spPr bwMode="auto">
          <a:xfrm>
            <a:off x="6106769" y="3849519"/>
            <a:ext cx="1147767" cy="765159"/>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(id4,id5,62)</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(id5,id6,8924)</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grpSp>
        <p:nvGrpSpPr>
          <p:cNvPr id="62" name="组合 61">
            <a:extLst>
              <a:ext uri="{FF2B5EF4-FFF2-40B4-BE49-F238E27FC236}">
                <a16:creationId xmlns:a16="http://schemas.microsoft.com/office/drawing/2014/main" id="{C0FB5D2C-EC9A-4A6D-8F96-C7177668D390}"/>
              </a:ext>
            </a:extLst>
          </p:cNvPr>
          <p:cNvGrpSpPr>
            <a:grpSpLocks/>
          </p:cNvGrpSpPr>
          <p:nvPr/>
        </p:nvGrpSpPr>
        <p:grpSpPr bwMode="auto">
          <a:xfrm>
            <a:off x="1972720" y="2100243"/>
            <a:ext cx="1495302" cy="2603218"/>
            <a:chOff x="839089" y="1015825"/>
            <a:chExt cx="4688114" cy="4877531"/>
          </a:xfrm>
        </p:grpSpPr>
        <p:grpSp>
          <p:nvGrpSpPr>
            <p:cNvPr id="63" name="组合 4">
              <a:extLst>
                <a:ext uri="{FF2B5EF4-FFF2-40B4-BE49-F238E27FC236}">
                  <a16:creationId xmlns:a16="http://schemas.microsoft.com/office/drawing/2014/main" id="{2F5665F2-B19F-411D-B5BA-20E0EF18B554}"/>
                </a:ext>
              </a:extLst>
            </p:cNvPr>
            <p:cNvGrpSpPr>
              <a:grpSpLocks/>
            </p:cNvGrpSpPr>
            <p:nvPr/>
          </p:nvGrpSpPr>
          <p:grpSpPr bwMode="auto">
            <a:xfrm rot="-297887">
              <a:off x="2313380" y="1015825"/>
              <a:ext cx="1482151" cy="1487649"/>
              <a:chOff x="3130077" y="1143064"/>
              <a:chExt cx="1735225" cy="1741663"/>
            </a:xfrm>
          </p:grpSpPr>
          <p:cxnSp>
            <p:nvCxnSpPr>
              <p:cNvPr id="65" name="直接连接符 64">
                <a:extLst>
                  <a:ext uri="{FF2B5EF4-FFF2-40B4-BE49-F238E27FC236}">
                    <a16:creationId xmlns:a16="http://schemas.microsoft.com/office/drawing/2014/main" id="{69D362E2-DADD-497A-986F-4C8D4BA2BE63}"/>
                  </a:ext>
                </a:extLst>
              </p:cNvPr>
              <p:cNvCxnSpPr>
                <a:endCxn id="67"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6" name="直接连接符 65">
                <a:extLst>
                  <a:ext uri="{FF2B5EF4-FFF2-40B4-BE49-F238E27FC236}">
                    <a16:creationId xmlns:a16="http://schemas.microsoft.com/office/drawing/2014/main" id="{555EC6FB-DFF8-426C-86E4-DD0C1A51EBF3}"/>
                  </a:ext>
                </a:extLst>
              </p:cNvPr>
              <p:cNvCxnSpPr>
                <a:stCxn id="67"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7" name="椭圆 8">
                <a:extLst>
                  <a:ext uri="{FF2B5EF4-FFF2-40B4-BE49-F238E27FC236}">
                    <a16:creationId xmlns:a16="http://schemas.microsoft.com/office/drawing/2014/main" id="{881DAB39-1F83-4BE7-AF65-DF38AAB9EDCA}"/>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4" name="矩形 63">
              <a:extLst>
                <a:ext uri="{FF2B5EF4-FFF2-40B4-BE49-F238E27FC236}">
                  <a16:creationId xmlns:a16="http://schemas.microsoft.com/office/drawing/2014/main" id="{778C157F-B9A6-49A3-8AD0-9E50AD49B8AD}"/>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99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50" fill="hold"/>
                                        <p:tgtEl>
                                          <p:spTgt spid="16"/>
                                        </p:tgtEl>
                                        <p:attrNameLst>
                                          <p:attrName>ppt_x</p:attrName>
                                        </p:attrNameLst>
                                      </p:cBhvr>
                                      <p:tavLst>
                                        <p:tav tm="0">
                                          <p:val>
                                            <p:strVal val="0-#ppt_w/2"/>
                                          </p:val>
                                        </p:tav>
                                        <p:tav tm="100000">
                                          <p:val>
                                            <p:strVal val="#ppt_x"/>
                                          </p:val>
                                        </p:tav>
                                      </p:tavLst>
                                    </p:anim>
                                    <p:anim calcmode="lin" valueType="num">
                                      <p:cBhvr additive="base">
                                        <p:cTn id="20" dur="550" fill="hold"/>
                                        <p:tgtEl>
                                          <p:spTgt spid="16"/>
                                        </p:tgtEl>
                                        <p:attrNameLst>
                                          <p:attrName>ppt_y</p:attrName>
                                        </p:attrNameLst>
                                      </p:cBhvr>
                                      <p:tavLst>
                                        <p:tav tm="0">
                                          <p:val>
                                            <p:strVal val="#ppt_y"/>
                                          </p:val>
                                        </p:tav>
                                        <p:tav tm="100000">
                                          <p:val>
                                            <p:strVal val="#ppt_y"/>
                                          </p:val>
                                        </p:tav>
                                      </p:tavLst>
                                    </p:anim>
                                  </p:childTnLst>
                                </p:cTn>
                              </p:par>
                              <p:par>
                                <p:cTn id="21" presetID="53" presetClass="entr" presetSubtype="16"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53" presetClass="entr" presetSubtype="16"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500" fill="hold"/>
                                        <p:tgtEl>
                                          <p:spTgt spid="62"/>
                                        </p:tgtEl>
                                        <p:attrNameLst>
                                          <p:attrName>ppt_w</p:attrName>
                                        </p:attrNameLst>
                                      </p:cBhvr>
                                      <p:tavLst>
                                        <p:tav tm="0">
                                          <p:val>
                                            <p:fltVal val="0"/>
                                          </p:val>
                                        </p:tav>
                                        <p:tav tm="100000">
                                          <p:val>
                                            <p:strVal val="#ppt_w"/>
                                          </p:val>
                                        </p:tav>
                                      </p:tavLst>
                                    </p:anim>
                                    <p:anim calcmode="lin" valueType="num">
                                      <p:cBhvr>
                                        <p:cTn id="29" dur="500" fill="hold"/>
                                        <p:tgtEl>
                                          <p:spTgt spid="62"/>
                                        </p:tgtEl>
                                        <p:attrNameLst>
                                          <p:attrName>ppt_h</p:attrName>
                                        </p:attrNameLst>
                                      </p:cBhvr>
                                      <p:tavLst>
                                        <p:tav tm="0">
                                          <p:val>
                                            <p:fltVal val="0"/>
                                          </p:val>
                                        </p:tav>
                                        <p:tav tm="100000">
                                          <p:val>
                                            <p:strVal val="#ppt_h"/>
                                          </p:val>
                                        </p:tav>
                                      </p:tavLst>
                                    </p:anim>
                                    <p:animEffect transition="in" filter="fade">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对图进行可选计算步骤</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17" name="组合 16">
            <a:extLst>
              <a:ext uri="{FF2B5EF4-FFF2-40B4-BE49-F238E27FC236}">
                <a16:creationId xmlns:a16="http://schemas.microsoft.com/office/drawing/2014/main" id="{DA16DA1D-0C94-4823-9F2F-50DB9B711A09}"/>
              </a:ext>
            </a:extLst>
          </p:cNvPr>
          <p:cNvGrpSpPr>
            <a:grpSpLocks/>
          </p:cNvGrpSpPr>
          <p:nvPr/>
        </p:nvGrpSpPr>
        <p:grpSpPr bwMode="auto">
          <a:xfrm>
            <a:off x="400059" y="1530022"/>
            <a:ext cx="1830387" cy="550862"/>
            <a:chOff x="533400" y="1528997"/>
            <a:chExt cx="1829490" cy="550887"/>
          </a:xfrm>
        </p:grpSpPr>
        <p:sp>
          <p:nvSpPr>
            <p:cNvPr id="18" name="五边形 64">
              <a:extLst>
                <a:ext uri="{FF2B5EF4-FFF2-40B4-BE49-F238E27FC236}">
                  <a16:creationId xmlns:a16="http://schemas.microsoft.com/office/drawing/2014/main" id="{29C8E210-DAFC-457B-9546-205D0E3BD183}"/>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19" name="文本框 17">
              <a:extLst>
                <a:ext uri="{FF2B5EF4-FFF2-40B4-BE49-F238E27FC236}">
                  <a16:creationId xmlns:a16="http://schemas.microsoft.com/office/drawing/2014/main" id="{31DD4B02-FE36-471D-B0B2-2FC83206D215}"/>
                </a:ext>
              </a:extLst>
            </p:cNvPr>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边过滤</a:t>
              </a:r>
            </a:p>
          </p:txBody>
        </p:sp>
      </p:grpSp>
      <p:grpSp>
        <p:nvGrpSpPr>
          <p:cNvPr id="20" name="组合 19">
            <a:extLst>
              <a:ext uri="{FF2B5EF4-FFF2-40B4-BE49-F238E27FC236}">
                <a16:creationId xmlns:a16="http://schemas.microsoft.com/office/drawing/2014/main" id="{197C0E2B-6394-4110-9D3A-86E0002B874D}"/>
              </a:ext>
            </a:extLst>
          </p:cNvPr>
          <p:cNvGrpSpPr>
            <a:grpSpLocks/>
          </p:cNvGrpSpPr>
          <p:nvPr/>
        </p:nvGrpSpPr>
        <p:grpSpPr bwMode="auto">
          <a:xfrm>
            <a:off x="2060986" y="1520204"/>
            <a:ext cx="1641475" cy="550862"/>
            <a:chOff x="2283957" y="1528997"/>
            <a:chExt cx="1640420" cy="550887"/>
          </a:xfrm>
        </p:grpSpPr>
        <p:sp>
          <p:nvSpPr>
            <p:cNvPr id="21" name="任意多边形 67">
              <a:extLst>
                <a:ext uri="{FF2B5EF4-FFF2-40B4-BE49-F238E27FC236}">
                  <a16:creationId xmlns:a16="http://schemas.microsoft.com/office/drawing/2014/main" id="{FB84DDC2-EC31-4934-9F05-34459976C858}"/>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22" name="文本框 18">
              <a:extLst>
                <a:ext uri="{FF2B5EF4-FFF2-40B4-BE49-F238E27FC236}">
                  <a16:creationId xmlns:a16="http://schemas.microsoft.com/office/drawing/2014/main" id="{D1D3F6B6-9FE5-4B01-B93E-F911F250DF25}"/>
                </a:ext>
              </a:extLst>
            </p:cNvPr>
            <p:cNvSpPr txBox="1">
              <a:spLocks noChangeArrowheads="1"/>
            </p:cNvSpPr>
            <p:nvPr/>
          </p:nvSpPr>
          <p:spPr bwMode="auto">
            <a:xfrm>
              <a:off x="2718593" y="1616182"/>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点过滤</a:t>
              </a:r>
            </a:p>
          </p:txBody>
        </p:sp>
      </p:grpSp>
      <p:grpSp>
        <p:nvGrpSpPr>
          <p:cNvPr id="23" name="组合 22">
            <a:extLst>
              <a:ext uri="{FF2B5EF4-FFF2-40B4-BE49-F238E27FC236}">
                <a16:creationId xmlns:a16="http://schemas.microsoft.com/office/drawing/2014/main" id="{040DEC2C-A349-4A92-89D9-D08FE46EE1D2}"/>
              </a:ext>
            </a:extLst>
          </p:cNvPr>
          <p:cNvGrpSpPr>
            <a:grpSpLocks/>
          </p:cNvGrpSpPr>
          <p:nvPr/>
        </p:nvGrpSpPr>
        <p:grpSpPr bwMode="auto">
          <a:xfrm>
            <a:off x="3498145" y="1521687"/>
            <a:ext cx="1858161" cy="540709"/>
            <a:chOff x="3785566" y="1528997"/>
            <a:chExt cx="1740570" cy="550887"/>
          </a:xfrm>
        </p:grpSpPr>
        <p:sp>
          <p:nvSpPr>
            <p:cNvPr id="24" name="任意多边形 70">
              <a:extLst>
                <a:ext uri="{FF2B5EF4-FFF2-40B4-BE49-F238E27FC236}">
                  <a16:creationId xmlns:a16="http://schemas.microsoft.com/office/drawing/2014/main" id="{FB562468-7ACA-43C5-BE8E-BDC34F64B484}"/>
                </a:ext>
              </a:extLst>
            </p:cNvPr>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25" name="文本框 19">
              <a:extLst>
                <a:ext uri="{FF2B5EF4-FFF2-40B4-BE49-F238E27FC236}">
                  <a16:creationId xmlns:a16="http://schemas.microsoft.com/office/drawing/2014/main" id="{D3E25DEA-DF00-4D44-B4D7-44805E27A02B}"/>
                </a:ext>
              </a:extLst>
            </p:cNvPr>
            <p:cNvSpPr txBox="1">
              <a:spLocks noChangeArrowheads="1"/>
            </p:cNvSpPr>
            <p:nvPr/>
          </p:nvSpPr>
          <p:spPr bwMode="auto">
            <a:xfrm>
              <a:off x="4029142" y="1599514"/>
              <a:ext cx="1496994"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选择中心点</a:t>
              </a:r>
            </a:p>
          </p:txBody>
        </p:sp>
      </p:grpSp>
      <p:grpSp>
        <p:nvGrpSpPr>
          <p:cNvPr id="26" name="组合 25">
            <a:extLst>
              <a:ext uri="{FF2B5EF4-FFF2-40B4-BE49-F238E27FC236}">
                <a16:creationId xmlns:a16="http://schemas.microsoft.com/office/drawing/2014/main" id="{40EBA7AE-A0EE-41C8-B6A7-8D9214CFCAEF}"/>
              </a:ext>
            </a:extLst>
          </p:cNvPr>
          <p:cNvGrpSpPr>
            <a:grpSpLocks/>
          </p:cNvGrpSpPr>
          <p:nvPr/>
        </p:nvGrpSpPr>
        <p:grpSpPr bwMode="auto">
          <a:xfrm>
            <a:off x="5040972" y="1514025"/>
            <a:ext cx="2331032" cy="581135"/>
            <a:chOff x="5255736" y="1542530"/>
            <a:chExt cx="1786342" cy="550887"/>
          </a:xfrm>
        </p:grpSpPr>
        <p:sp>
          <p:nvSpPr>
            <p:cNvPr id="27" name="任意多边形 73">
              <a:extLst>
                <a:ext uri="{FF2B5EF4-FFF2-40B4-BE49-F238E27FC236}">
                  <a16:creationId xmlns:a16="http://schemas.microsoft.com/office/drawing/2014/main" id="{8BFDE69E-36AC-4468-B6A9-AA14A2BA9F26}"/>
                </a:ext>
              </a:extLst>
            </p:cNvPr>
            <p:cNvSpPr/>
            <p:nvPr/>
          </p:nvSpPr>
          <p:spPr>
            <a:xfrm>
              <a:off x="5255736" y="1542530"/>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28" name="文本框 20">
              <a:extLst>
                <a:ext uri="{FF2B5EF4-FFF2-40B4-BE49-F238E27FC236}">
                  <a16:creationId xmlns:a16="http://schemas.microsoft.com/office/drawing/2014/main" id="{8F15CC3B-B501-4185-80AA-A06C33C6F5B0}"/>
                </a:ext>
              </a:extLst>
            </p:cNvPr>
            <p:cNvSpPr txBox="1">
              <a:spLocks noChangeArrowheads="1"/>
            </p:cNvSpPr>
            <p:nvPr/>
          </p:nvSpPr>
          <p:spPr bwMode="auto">
            <a:xfrm>
              <a:off x="5594144" y="1639723"/>
              <a:ext cx="1447934" cy="35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核心技术</a:t>
              </a:r>
              <a:r>
                <a:rPr lang="en-US" altLang="zh-CN" sz="1800" dirty="0" err="1">
                  <a:solidFill>
                    <a:schemeClr val="bg1"/>
                  </a:solidFill>
                  <a:latin typeface="Segoe UI Semilight" pitchFamily="34" charset="0"/>
                  <a:ea typeface="微软雅黑" pitchFamily="34" charset="-122"/>
                  <a:cs typeface="Segoe UI Semilight" pitchFamily="34" charset="0"/>
                </a:rPr>
                <a:t>TopN</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grpSp>
        <p:nvGrpSpPr>
          <p:cNvPr id="29" name="组合 28">
            <a:extLst>
              <a:ext uri="{FF2B5EF4-FFF2-40B4-BE49-F238E27FC236}">
                <a16:creationId xmlns:a16="http://schemas.microsoft.com/office/drawing/2014/main" id="{89C0D9D8-21FA-4D07-8CF8-0FC7AC7AAB77}"/>
              </a:ext>
            </a:extLst>
          </p:cNvPr>
          <p:cNvGrpSpPr>
            <a:grpSpLocks/>
          </p:cNvGrpSpPr>
          <p:nvPr/>
        </p:nvGrpSpPr>
        <p:grpSpPr bwMode="auto">
          <a:xfrm>
            <a:off x="6890553" y="1496687"/>
            <a:ext cx="2128065" cy="573783"/>
            <a:chOff x="6776809" y="1528997"/>
            <a:chExt cx="1702929" cy="550887"/>
          </a:xfrm>
        </p:grpSpPr>
        <p:sp>
          <p:nvSpPr>
            <p:cNvPr id="30" name="任意多边形 76">
              <a:extLst>
                <a:ext uri="{FF2B5EF4-FFF2-40B4-BE49-F238E27FC236}">
                  <a16:creationId xmlns:a16="http://schemas.microsoft.com/office/drawing/2014/main" id="{10AED4EA-1636-4774-9280-67D4C730EFA2}"/>
                </a:ext>
              </a:extLst>
            </p:cNvPr>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1" name="文本框 21">
              <a:extLst>
                <a:ext uri="{FF2B5EF4-FFF2-40B4-BE49-F238E27FC236}">
                  <a16:creationId xmlns:a16="http://schemas.microsoft.com/office/drawing/2014/main" id="{A6137048-3E84-4246-A631-F30B3188B621}"/>
                </a:ext>
              </a:extLst>
            </p:cNvPr>
            <p:cNvSpPr txBox="1">
              <a:spLocks noChangeArrowheads="1"/>
            </p:cNvSpPr>
            <p:nvPr/>
          </p:nvSpPr>
          <p:spPr bwMode="auto">
            <a:xfrm>
              <a:off x="7080019" y="1635261"/>
              <a:ext cx="1399719" cy="35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核心关系</a:t>
              </a:r>
              <a:r>
                <a:rPr lang="en-US" altLang="zh-CN" sz="1800" dirty="0" err="1">
                  <a:solidFill>
                    <a:schemeClr val="bg1"/>
                  </a:solidFill>
                  <a:latin typeface="Segoe UI Semilight" pitchFamily="34" charset="0"/>
                  <a:ea typeface="微软雅黑" pitchFamily="34" charset="-122"/>
                  <a:cs typeface="Segoe UI Semilight" pitchFamily="34" charset="0"/>
                </a:rPr>
                <a:t>TopN</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grpSp>
        <p:nvGrpSpPr>
          <p:cNvPr id="32" name="组合 31">
            <a:extLst>
              <a:ext uri="{FF2B5EF4-FFF2-40B4-BE49-F238E27FC236}">
                <a16:creationId xmlns:a16="http://schemas.microsoft.com/office/drawing/2014/main" id="{3BC0C836-0815-4D0E-842D-B665D7A55F43}"/>
              </a:ext>
            </a:extLst>
          </p:cNvPr>
          <p:cNvGrpSpPr>
            <a:grpSpLocks/>
          </p:cNvGrpSpPr>
          <p:nvPr/>
        </p:nvGrpSpPr>
        <p:grpSpPr bwMode="auto">
          <a:xfrm>
            <a:off x="404438" y="2554297"/>
            <a:ext cx="1626777" cy="869006"/>
            <a:chOff x="957560" y="1405792"/>
            <a:chExt cx="1794139" cy="868643"/>
          </a:xfrm>
        </p:grpSpPr>
        <p:sp>
          <p:nvSpPr>
            <p:cNvPr id="33" name="矩形 13">
              <a:extLst>
                <a:ext uri="{FF2B5EF4-FFF2-40B4-BE49-F238E27FC236}">
                  <a16:creationId xmlns:a16="http://schemas.microsoft.com/office/drawing/2014/main" id="{9878E702-A572-466B-BC38-8EF2C775147F}"/>
                </a:ext>
              </a:extLst>
            </p:cNvPr>
            <p:cNvSpPr>
              <a:spLocks noChangeArrowheads="1"/>
            </p:cNvSpPr>
            <p:nvPr/>
          </p:nvSpPr>
          <p:spPr bwMode="auto">
            <a:xfrm>
              <a:off x="957560" y="1736307"/>
              <a:ext cx="1789697" cy="53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筛除</a:t>
              </a:r>
              <a:r>
                <a:rPr lang="zh-CN" altLang="en-US" sz="1000" dirty="0">
                  <a:solidFill>
                    <a:schemeClr val="bg1"/>
                  </a:solidFill>
                  <a:latin typeface="微软雅黑" pitchFamily="34" charset="-122"/>
                  <a:ea typeface="微软雅黑" pitchFamily="34" charset="-122"/>
                </a:rPr>
                <a:t>权值小于指定权值的边，过滤掉干扰数据</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34" name="文本框 83">
              <a:extLst>
                <a:ext uri="{FF2B5EF4-FFF2-40B4-BE49-F238E27FC236}">
                  <a16:creationId xmlns:a16="http://schemas.microsoft.com/office/drawing/2014/main" id="{6F712095-CEFD-4124-B73E-AA927DC13B55}"/>
                </a:ext>
              </a:extLst>
            </p:cNvPr>
            <p:cNvSpPr txBox="1">
              <a:spLocks noChangeArrowheads="1"/>
            </p:cNvSpPr>
            <p:nvPr/>
          </p:nvSpPr>
          <p:spPr bwMode="auto">
            <a:xfrm>
              <a:off x="957560" y="1405792"/>
              <a:ext cx="1794139"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任意选择权值</a:t>
              </a:r>
            </a:p>
          </p:txBody>
        </p:sp>
      </p:grpSp>
      <p:grpSp>
        <p:nvGrpSpPr>
          <p:cNvPr id="35" name="组合 34">
            <a:extLst>
              <a:ext uri="{FF2B5EF4-FFF2-40B4-BE49-F238E27FC236}">
                <a16:creationId xmlns:a16="http://schemas.microsoft.com/office/drawing/2014/main" id="{4D5FD386-2266-452B-98DB-6BC5A98CE446}"/>
              </a:ext>
            </a:extLst>
          </p:cNvPr>
          <p:cNvGrpSpPr>
            <a:grpSpLocks/>
          </p:cNvGrpSpPr>
          <p:nvPr/>
        </p:nvGrpSpPr>
        <p:grpSpPr bwMode="auto">
          <a:xfrm>
            <a:off x="2060986" y="2564366"/>
            <a:ext cx="1641474" cy="1348574"/>
            <a:chOff x="775630" y="1255861"/>
            <a:chExt cx="1933695" cy="1348014"/>
          </a:xfrm>
        </p:grpSpPr>
        <p:sp>
          <p:nvSpPr>
            <p:cNvPr id="36" name="矩形 13">
              <a:extLst>
                <a:ext uri="{FF2B5EF4-FFF2-40B4-BE49-F238E27FC236}">
                  <a16:creationId xmlns:a16="http://schemas.microsoft.com/office/drawing/2014/main" id="{56E70594-3B90-4826-820D-6860CEBD6637}"/>
                </a:ext>
              </a:extLst>
            </p:cNvPr>
            <p:cNvSpPr>
              <a:spLocks noChangeArrowheads="1"/>
            </p:cNvSpPr>
            <p:nvPr/>
          </p:nvSpPr>
          <p:spPr bwMode="auto">
            <a:xfrm>
              <a:off x="825705" y="1615809"/>
              <a:ext cx="1789697" cy="98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提取出具有高度数的点可以获取程序员所需要的核心技术栈或是招聘需求最热门的一些技术</a:t>
              </a:r>
            </a:p>
          </p:txBody>
        </p:sp>
        <p:sp>
          <p:nvSpPr>
            <p:cNvPr id="37" name="文本框 36">
              <a:extLst>
                <a:ext uri="{FF2B5EF4-FFF2-40B4-BE49-F238E27FC236}">
                  <a16:creationId xmlns:a16="http://schemas.microsoft.com/office/drawing/2014/main" id="{3A5CC71E-5BF2-4B1A-B36B-811F81972321}"/>
                </a:ext>
              </a:extLst>
            </p:cNvPr>
            <p:cNvSpPr txBox="1">
              <a:spLocks noChangeArrowheads="1"/>
            </p:cNvSpPr>
            <p:nvPr/>
          </p:nvSpPr>
          <p:spPr bwMode="auto">
            <a:xfrm>
              <a:off x="775630" y="1255861"/>
              <a:ext cx="19336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任意选择度数</a:t>
              </a:r>
            </a:p>
          </p:txBody>
        </p:sp>
      </p:grpSp>
      <p:grpSp>
        <p:nvGrpSpPr>
          <p:cNvPr id="38" name="组合 37">
            <a:extLst>
              <a:ext uri="{FF2B5EF4-FFF2-40B4-BE49-F238E27FC236}">
                <a16:creationId xmlns:a16="http://schemas.microsoft.com/office/drawing/2014/main" id="{BEEDF966-99F2-48AD-ADC4-343D33F40782}"/>
              </a:ext>
            </a:extLst>
          </p:cNvPr>
          <p:cNvGrpSpPr>
            <a:grpSpLocks/>
          </p:cNvGrpSpPr>
          <p:nvPr/>
        </p:nvGrpSpPr>
        <p:grpSpPr bwMode="auto">
          <a:xfrm>
            <a:off x="3765783" y="2539733"/>
            <a:ext cx="1519237" cy="1771720"/>
            <a:chOff x="989691" y="1285440"/>
            <a:chExt cx="1789697" cy="1770982"/>
          </a:xfrm>
        </p:grpSpPr>
        <p:sp>
          <p:nvSpPr>
            <p:cNvPr id="39" name="矩形 13">
              <a:extLst>
                <a:ext uri="{FF2B5EF4-FFF2-40B4-BE49-F238E27FC236}">
                  <a16:creationId xmlns:a16="http://schemas.microsoft.com/office/drawing/2014/main" id="{C355DF3F-2714-4EC5-B28D-47B04A0C44D1}"/>
                </a:ext>
              </a:extLst>
            </p:cNvPr>
            <p:cNvSpPr>
              <a:spLocks noChangeArrowheads="1"/>
            </p:cNvSpPr>
            <p:nvPr/>
          </p:nvSpPr>
          <p:spPr bwMode="auto">
            <a:xfrm>
              <a:off x="989691" y="1781283"/>
              <a:ext cx="1789697" cy="12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构建以选择的技术栈为中心的图，可以看到围绕该技术栈拓展出去的技术，给学习者或求职者指导方向</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40" name="文本框 83">
              <a:extLst>
                <a:ext uri="{FF2B5EF4-FFF2-40B4-BE49-F238E27FC236}">
                  <a16:creationId xmlns:a16="http://schemas.microsoft.com/office/drawing/2014/main" id="{153F2B93-BF98-4A84-9F73-BABE78F19369}"/>
                </a:ext>
              </a:extLst>
            </p:cNvPr>
            <p:cNvSpPr txBox="1">
              <a:spLocks noChangeArrowheads="1"/>
            </p:cNvSpPr>
            <p:nvPr/>
          </p:nvSpPr>
          <p:spPr bwMode="auto">
            <a:xfrm>
              <a:off x="989691" y="1285440"/>
              <a:ext cx="1726077" cy="52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任意选择技术栈名词作为中心</a:t>
              </a:r>
            </a:p>
          </p:txBody>
        </p:sp>
      </p:grpSp>
      <p:grpSp>
        <p:nvGrpSpPr>
          <p:cNvPr id="41" name="组合 40">
            <a:extLst>
              <a:ext uri="{FF2B5EF4-FFF2-40B4-BE49-F238E27FC236}">
                <a16:creationId xmlns:a16="http://schemas.microsoft.com/office/drawing/2014/main" id="{8AD2867B-FB85-4E08-905D-907D99B4BF21}"/>
              </a:ext>
            </a:extLst>
          </p:cNvPr>
          <p:cNvGrpSpPr>
            <a:grpSpLocks/>
          </p:cNvGrpSpPr>
          <p:nvPr/>
        </p:nvGrpSpPr>
        <p:grpSpPr bwMode="auto">
          <a:xfrm>
            <a:off x="5361327" y="2531885"/>
            <a:ext cx="1517650" cy="1564363"/>
            <a:chOff x="882443" y="1255861"/>
            <a:chExt cx="1789697" cy="1565306"/>
          </a:xfrm>
        </p:grpSpPr>
        <p:sp>
          <p:nvSpPr>
            <p:cNvPr id="42" name="矩形 13">
              <a:extLst>
                <a:ext uri="{FF2B5EF4-FFF2-40B4-BE49-F238E27FC236}">
                  <a16:creationId xmlns:a16="http://schemas.microsoft.com/office/drawing/2014/main" id="{6ECE0479-BFDF-4D02-BDF6-68D1F7DB42CD}"/>
                </a:ext>
              </a:extLst>
            </p:cNvPr>
            <p:cNvSpPr>
              <a:spLocks noChangeArrowheads="1"/>
            </p:cNvSpPr>
            <p:nvPr/>
          </p:nvSpPr>
          <p:spPr bwMode="auto">
            <a:xfrm>
              <a:off x="882443" y="1787248"/>
              <a:ext cx="1789697" cy="103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可以指定一个数字，获取被关联最多次的几个点，也就是业界最关心的几个核心的技术栈</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43" name="文本框 83">
              <a:extLst>
                <a:ext uri="{FF2B5EF4-FFF2-40B4-BE49-F238E27FC236}">
                  <a16:creationId xmlns:a16="http://schemas.microsoft.com/office/drawing/2014/main" id="{9FAF401F-0A28-48E4-AC51-4395E07D3452}"/>
                </a:ext>
              </a:extLst>
            </p:cNvPr>
            <p:cNvSpPr txBox="1">
              <a:spLocks noChangeArrowheads="1"/>
            </p:cNvSpPr>
            <p:nvPr/>
          </p:nvSpPr>
          <p:spPr bwMode="auto">
            <a:xfrm>
              <a:off x="890345" y="1255861"/>
              <a:ext cx="1727882" cy="52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选出被关联次数最多的前几名</a:t>
              </a:r>
            </a:p>
          </p:txBody>
        </p:sp>
      </p:grpSp>
      <p:grpSp>
        <p:nvGrpSpPr>
          <p:cNvPr id="44" name="组合 43">
            <a:extLst>
              <a:ext uri="{FF2B5EF4-FFF2-40B4-BE49-F238E27FC236}">
                <a16:creationId xmlns:a16="http://schemas.microsoft.com/office/drawing/2014/main" id="{02028B23-D0A8-47A7-A213-9F29B4D74611}"/>
              </a:ext>
            </a:extLst>
          </p:cNvPr>
          <p:cNvGrpSpPr>
            <a:grpSpLocks/>
          </p:cNvGrpSpPr>
          <p:nvPr/>
        </p:nvGrpSpPr>
        <p:grpSpPr bwMode="auto">
          <a:xfrm>
            <a:off x="7156739" y="2549811"/>
            <a:ext cx="1517650" cy="1973362"/>
            <a:chOff x="1034272" y="1265947"/>
            <a:chExt cx="1789697" cy="1974552"/>
          </a:xfrm>
        </p:grpSpPr>
        <p:sp>
          <p:nvSpPr>
            <p:cNvPr id="45" name="矩形 13">
              <a:extLst>
                <a:ext uri="{FF2B5EF4-FFF2-40B4-BE49-F238E27FC236}">
                  <a16:creationId xmlns:a16="http://schemas.microsoft.com/office/drawing/2014/main" id="{47E29089-2A90-4AF9-880D-95BDC1CBA53D}"/>
                </a:ext>
              </a:extLst>
            </p:cNvPr>
            <p:cNvSpPr>
              <a:spLocks noChangeArrowheads="1"/>
            </p:cNvSpPr>
            <p:nvPr/>
          </p:nvSpPr>
          <p:spPr bwMode="auto">
            <a:xfrm>
              <a:off x="1034272" y="1789483"/>
              <a:ext cx="1789697" cy="145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rPr>
                <a:t>可以指定一个数字，获取指定数量的权重最大的边，将其相关的点构建成图，让求职者和学习者知道自己还缺少的业界所需要的技术栈</a:t>
              </a:r>
              <a:endParaRPr lang="zh-CN" altLang="en-US" sz="9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46" name="文本框 83">
              <a:extLst>
                <a:ext uri="{FF2B5EF4-FFF2-40B4-BE49-F238E27FC236}">
                  <a16:creationId xmlns:a16="http://schemas.microsoft.com/office/drawing/2014/main" id="{6ABB117D-1E96-44B6-A9AA-8BED95A860A8}"/>
                </a:ext>
              </a:extLst>
            </p:cNvPr>
            <p:cNvSpPr txBox="1">
              <a:spLocks noChangeArrowheads="1"/>
            </p:cNvSpPr>
            <p:nvPr/>
          </p:nvSpPr>
          <p:spPr bwMode="auto">
            <a:xfrm>
              <a:off x="1092880" y="1265947"/>
              <a:ext cx="1731089" cy="52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选出关联性最强的技术栈搭档</a:t>
              </a:r>
            </a:p>
          </p:txBody>
        </p:sp>
      </p:grpSp>
      <p:sp>
        <p:nvSpPr>
          <p:cNvPr id="50" name="矩形 13">
            <a:extLst>
              <a:ext uri="{FF2B5EF4-FFF2-40B4-BE49-F238E27FC236}">
                <a16:creationId xmlns:a16="http://schemas.microsoft.com/office/drawing/2014/main" id="{F12E434C-1D76-473C-8298-D4A8D7D812B5}"/>
              </a:ext>
            </a:extLst>
          </p:cNvPr>
          <p:cNvSpPr>
            <a:spLocks noChangeArrowheads="1"/>
          </p:cNvSpPr>
          <p:nvPr/>
        </p:nvSpPr>
        <p:spPr bwMode="auto">
          <a:xfrm>
            <a:off x="420364" y="3449770"/>
            <a:ext cx="1622749"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可以查看具有高度关联性的技术栈组合</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Tree>
    <p:extLst>
      <p:ext uri="{BB962C8B-B14F-4D97-AF65-F5344CB8AC3E}">
        <p14:creationId xmlns:p14="http://schemas.microsoft.com/office/powerpoint/2010/main" val="240366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50" fill="hold"/>
                                        <p:tgtEl>
                                          <p:spTgt spid="17"/>
                                        </p:tgtEl>
                                        <p:attrNameLst>
                                          <p:attrName>ppt_x</p:attrName>
                                        </p:attrNameLst>
                                      </p:cBhvr>
                                      <p:tavLst>
                                        <p:tav tm="0">
                                          <p:val>
                                            <p:strVal val="0-#ppt_w/2"/>
                                          </p:val>
                                        </p:tav>
                                        <p:tav tm="100000">
                                          <p:val>
                                            <p:strVal val="#ppt_x"/>
                                          </p:val>
                                        </p:tav>
                                      </p:tavLst>
                                    </p:anim>
                                    <p:anim calcmode="lin" valueType="num">
                                      <p:cBhvr additive="base">
                                        <p:cTn id="20" dur="5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50" fill="hold"/>
                                        <p:tgtEl>
                                          <p:spTgt spid="20"/>
                                        </p:tgtEl>
                                        <p:attrNameLst>
                                          <p:attrName>ppt_x</p:attrName>
                                        </p:attrNameLst>
                                      </p:cBhvr>
                                      <p:tavLst>
                                        <p:tav tm="0">
                                          <p:val>
                                            <p:strVal val="0-#ppt_w/2"/>
                                          </p:val>
                                        </p:tav>
                                        <p:tav tm="100000">
                                          <p:val>
                                            <p:strVal val="#ppt_x"/>
                                          </p:val>
                                        </p:tav>
                                      </p:tavLst>
                                    </p:anim>
                                    <p:anim calcmode="lin" valueType="num">
                                      <p:cBhvr additive="base">
                                        <p:cTn id="24" dur="5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50" fill="hold"/>
                                        <p:tgtEl>
                                          <p:spTgt spid="23"/>
                                        </p:tgtEl>
                                        <p:attrNameLst>
                                          <p:attrName>ppt_x</p:attrName>
                                        </p:attrNameLst>
                                      </p:cBhvr>
                                      <p:tavLst>
                                        <p:tav tm="0">
                                          <p:val>
                                            <p:strVal val="0-#ppt_w/2"/>
                                          </p:val>
                                        </p:tav>
                                        <p:tav tm="100000">
                                          <p:val>
                                            <p:strVal val="#ppt_x"/>
                                          </p:val>
                                        </p:tav>
                                      </p:tavLst>
                                    </p:anim>
                                    <p:anim calcmode="lin" valueType="num">
                                      <p:cBhvr additive="base">
                                        <p:cTn id="28" dur="55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50" fill="hold"/>
                                        <p:tgtEl>
                                          <p:spTgt spid="26"/>
                                        </p:tgtEl>
                                        <p:attrNameLst>
                                          <p:attrName>ppt_x</p:attrName>
                                        </p:attrNameLst>
                                      </p:cBhvr>
                                      <p:tavLst>
                                        <p:tav tm="0">
                                          <p:val>
                                            <p:strVal val="0-#ppt_w/2"/>
                                          </p:val>
                                        </p:tav>
                                        <p:tav tm="100000">
                                          <p:val>
                                            <p:strVal val="#ppt_x"/>
                                          </p:val>
                                        </p:tav>
                                      </p:tavLst>
                                    </p:anim>
                                    <p:anim calcmode="lin" valueType="num">
                                      <p:cBhvr additive="base">
                                        <p:cTn id="32" dur="55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4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50" fill="hold"/>
                                        <p:tgtEl>
                                          <p:spTgt spid="29"/>
                                        </p:tgtEl>
                                        <p:attrNameLst>
                                          <p:attrName>ppt_x</p:attrName>
                                        </p:attrNameLst>
                                      </p:cBhvr>
                                      <p:tavLst>
                                        <p:tav tm="0">
                                          <p:val>
                                            <p:strVal val="0-#ppt_w/2"/>
                                          </p:val>
                                        </p:tav>
                                        <p:tav tm="100000">
                                          <p:val>
                                            <p:strVal val="#ppt_x"/>
                                          </p:val>
                                        </p:tav>
                                      </p:tavLst>
                                    </p:anim>
                                    <p:anim calcmode="lin" valueType="num">
                                      <p:cBhvr additive="base">
                                        <p:cTn id="36" dur="5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anim calcmode="lin" valueType="num">
                                      <p:cBhvr>
                                        <p:cTn id="42" dur="500" fill="hold"/>
                                        <p:tgtEl>
                                          <p:spTgt spid="32"/>
                                        </p:tgtEl>
                                        <p:attrNameLst>
                                          <p:attrName>ppt_x</p:attrName>
                                        </p:attrNameLst>
                                      </p:cBhvr>
                                      <p:tavLst>
                                        <p:tav tm="0">
                                          <p:val>
                                            <p:strVal val="#ppt_x"/>
                                          </p:val>
                                        </p:tav>
                                        <p:tav tm="100000">
                                          <p:val>
                                            <p:strVal val="#ppt_x"/>
                                          </p:val>
                                        </p:tav>
                                      </p:tavLst>
                                    </p:anim>
                                    <p:anim calcmode="lin" valueType="num">
                                      <p:cBhvr>
                                        <p:cTn id="43" dur="500" fill="hold"/>
                                        <p:tgtEl>
                                          <p:spTgt spid="32"/>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anim calcmode="lin" valueType="num">
                                      <p:cBhvr>
                                        <p:cTn id="47" dur="500" fill="hold"/>
                                        <p:tgtEl>
                                          <p:spTgt spid="35"/>
                                        </p:tgtEl>
                                        <p:attrNameLst>
                                          <p:attrName>ppt_x</p:attrName>
                                        </p:attrNameLst>
                                      </p:cBhvr>
                                      <p:tavLst>
                                        <p:tav tm="0">
                                          <p:val>
                                            <p:strVal val="#ppt_x"/>
                                          </p:val>
                                        </p:tav>
                                        <p:tav tm="100000">
                                          <p:val>
                                            <p:strVal val="#ppt_x"/>
                                          </p:val>
                                        </p:tav>
                                      </p:tavLst>
                                    </p:anim>
                                    <p:anim calcmode="lin" valueType="num">
                                      <p:cBhvr>
                                        <p:cTn id="48" dur="500" fill="hold"/>
                                        <p:tgtEl>
                                          <p:spTgt spid="35"/>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anim calcmode="lin" valueType="num">
                                      <p:cBhvr>
                                        <p:cTn id="52" dur="500" fill="hold"/>
                                        <p:tgtEl>
                                          <p:spTgt spid="38"/>
                                        </p:tgtEl>
                                        <p:attrNameLst>
                                          <p:attrName>ppt_x</p:attrName>
                                        </p:attrNameLst>
                                      </p:cBhvr>
                                      <p:tavLst>
                                        <p:tav tm="0">
                                          <p:val>
                                            <p:strVal val="#ppt_x"/>
                                          </p:val>
                                        </p:tav>
                                        <p:tav tm="100000">
                                          <p:val>
                                            <p:strVal val="#ppt_x"/>
                                          </p:val>
                                        </p:tav>
                                      </p:tavLst>
                                    </p:anim>
                                    <p:anim calcmode="lin" valueType="num">
                                      <p:cBhvr>
                                        <p:cTn id="53" dur="500" fill="hold"/>
                                        <p:tgtEl>
                                          <p:spTgt spid="38"/>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anim calcmode="lin" valueType="num">
                                      <p:cBhvr>
                                        <p:cTn id="57" dur="500" fill="hold"/>
                                        <p:tgtEl>
                                          <p:spTgt spid="41"/>
                                        </p:tgtEl>
                                        <p:attrNameLst>
                                          <p:attrName>ppt_x</p:attrName>
                                        </p:attrNameLst>
                                      </p:cBhvr>
                                      <p:tavLst>
                                        <p:tav tm="0">
                                          <p:val>
                                            <p:strVal val="#ppt_x"/>
                                          </p:val>
                                        </p:tav>
                                        <p:tav tm="100000">
                                          <p:val>
                                            <p:strVal val="#ppt_x"/>
                                          </p:val>
                                        </p:tav>
                                      </p:tavLst>
                                    </p:anim>
                                    <p:anim calcmode="lin" valueType="num">
                                      <p:cBhvr>
                                        <p:cTn id="58" dur="500" fill="hold"/>
                                        <p:tgtEl>
                                          <p:spTgt spid="41"/>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anim calcmode="lin" valueType="num">
                                      <p:cBhvr>
                                        <p:cTn id="62" dur="500" fill="hold"/>
                                        <p:tgtEl>
                                          <p:spTgt spid="44"/>
                                        </p:tgtEl>
                                        <p:attrNameLst>
                                          <p:attrName>ppt_x</p:attrName>
                                        </p:attrNameLst>
                                      </p:cBhvr>
                                      <p:tavLst>
                                        <p:tav tm="0">
                                          <p:val>
                                            <p:strVal val="#ppt_x"/>
                                          </p:val>
                                        </p:tav>
                                        <p:tav tm="100000">
                                          <p:val>
                                            <p:strVal val="#ppt_x"/>
                                          </p:val>
                                        </p:tav>
                                      </p:tavLst>
                                    </p:anim>
                                    <p:anim calcmode="lin" valueType="num">
                                      <p:cBhvr>
                                        <p:cTn id="6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5" name="组合 30"/>
          <p:cNvGrpSpPr>
            <a:grpSpLocks/>
          </p:cNvGrpSpPr>
          <p:nvPr/>
        </p:nvGrpSpPr>
        <p:grpSpPr bwMode="auto">
          <a:xfrm>
            <a:off x="1696641" y="1295400"/>
            <a:ext cx="5750719" cy="3287316"/>
            <a:chOff x="0" y="0"/>
            <a:chExt cx="6298319" cy="3600675"/>
          </a:xfrm>
        </p:grpSpPr>
        <p:grpSp>
          <p:nvGrpSpPr>
            <p:cNvPr id="5126" name="组合 4"/>
            <p:cNvGrpSpPr>
              <a:grpSpLocks/>
            </p:cNvGrpSpPr>
            <p:nvPr/>
          </p:nvGrpSpPr>
          <p:grpSpPr bwMode="auto">
            <a:xfrm>
              <a:off x="0" y="0"/>
              <a:ext cx="570466" cy="407532"/>
              <a:chOff x="0" y="0"/>
              <a:chExt cx="570466" cy="407532"/>
            </a:xfrm>
          </p:grpSpPr>
          <p:sp>
            <p:nvSpPr>
              <p:cNvPr id="5127" name="菱形 1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28" name="泪滴形 1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9" name="泪滴形 1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0" name="菱形 1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31" name="直接连接符 15"/>
            <p:cNvCxnSpPr>
              <a:cxnSpLocks noChangeShapeType="1"/>
            </p:cNvCxnSpPr>
            <p:nvPr/>
          </p:nvCxnSpPr>
          <p:spPr bwMode="auto">
            <a:xfrm>
              <a:off x="553477" y="223231"/>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32" name="组合 48"/>
            <p:cNvGrpSpPr>
              <a:grpSpLocks/>
            </p:cNvGrpSpPr>
            <p:nvPr/>
          </p:nvGrpSpPr>
          <p:grpSpPr bwMode="auto">
            <a:xfrm>
              <a:off x="0" y="3193143"/>
              <a:ext cx="570466" cy="407532"/>
              <a:chOff x="0" y="0"/>
              <a:chExt cx="570466" cy="407532"/>
            </a:xfrm>
          </p:grpSpPr>
          <p:sp>
            <p:nvSpPr>
              <p:cNvPr id="5133" name="菱形 49"/>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4" name="泪滴形 50"/>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泪滴形 51"/>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菱形 52"/>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5137" name="组合 53"/>
            <p:cNvGrpSpPr>
              <a:grpSpLocks/>
            </p:cNvGrpSpPr>
            <p:nvPr/>
          </p:nvGrpSpPr>
          <p:grpSpPr bwMode="auto">
            <a:xfrm>
              <a:off x="5727853" y="3193143"/>
              <a:ext cx="570466" cy="407532"/>
              <a:chOff x="0" y="0"/>
              <a:chExt cx="570466" cy="407532"/>
            </a:xfrm>
          </p:grpSpPr>
          <p:sp>
            <p:nvSpPr>
              <p:cNvPr id="5138" name="菱形 54"/>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9" name="泪滴形 55"/>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0" name="泪滴形 56"/>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1" name="菱形 57"/>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2" name="直接连接符 58"/>
            <p:cNvCxnSpPr>
              <a:cxnSpLocks noChangeShapeType="1"/>
            </p:cNvCxnSpPr>
            <p:nvPr/>
          </p:nvCxnSpPr>
          <p:spPr bwMode="auto">
            <a:xfrm>
              <a:off x="553477" y="3395457"/>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43" name="组合 59"/>
            <p:cNvGrpSpPr>
              <a:grpSpLocks/>
            </p:cNvGrpSpPr>
            <p:nvPr/>
          </p:nvGrpSpPr>
          <p:grpSpPr bwMode="auto">
            <a:xfrm>
              <a:off x="5719026" y="0"/>
              <a:ext cx="570466" cy="407532"/>
              <a:chOff x="0" y="0"/>
              <a:chExt cx="570466" cy="407532"/>
            </a:xfrm>
          </p:grpSpPr>
          <p:sp>
            <p:nvSpPr>
              <p:cNvPr id="5144" name="菱形 60"/>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45" name="泪滴形 61"/>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6" name="泪滴形 62"/>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7" name="菱形 63"/>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8" name="直接连接符 28"/>
            <p:cNvCxnSpPr>
              <a:cxnSpLocks noChangeShapeType="1"/>
            </p:cNvCxnSpPr>
            <p:nvPr/>
          </p:nvCxnSpPr>
          <p:spPr bwMode="auto">
            <a:xfrm>
              <a:off x="290920"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5149" name="直接连接符 65"/>
            <p:cNvCxnSpPr>
              <a:cxnSpLocks noChangeShapeType="1"/>
            </p:cNvCxnSpPr>
            <p:nvPr/>
          </p:nvCxnSpPr>
          <p:spPr bwMode="auto">
            <a:xfrm>
              <a:off x="6009946"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5150" name="组合 31"/>
          <p:cNvGrpSpPr>
            <a:grpSpLocks/>
          </p:cNvGrpSpPr>
          <p:nvPr/>
        </p:nvGrpSpPr>
        <p:grpSpPr bwMode="auto">
          <a:xfrm>
            <a:off x="3465437" y="622697"/>
            <a:ext cx="2145030" cy="967558"/>
            <a:chOff x="-245018" y="0"/>
            <a:chExt cx="2859024" cy="1291478"/>
          </a:xfrm>
        </p:grpSpPr>
        <p:sp>
          <p:nvSpPr>
            <p:cNvPr id="5151" name="文本框 66"/>
            <p:cNvSpPr txBox="1">
              <a:spLocks noChangeArrowheads="1"/>
            </p:cNvSpPr>
            <p:nvPr/>
          </p:nvSpPr>
          <p:spPr bwMode="auto">
            <a:xfrm>
              <a:off x="413658" y="0"/>
              <a:ext cx="1597523" cy="80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300" b="1">
                  <a:solidFill>
                    <a:schemeClr val="bg1"/>
                  </a:solidFill>
                  <a:latin typeface="微软雅黑" pitchFamily="34" charset="-122"/>
                  <a:ea typeface="微软雅黑" pitchFamily="34" charset="-122"/>
                </a:rPr>
                <a:t>目 录</a:t>
              </a:r>
            </a:p>
          </p:txBody>
        </p:sp>
        <p:pic>
          <p:nvPicPr>
            <p:cNvPr id="5152" name="文本框 6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8" y="108854"/>
              <a:ext cx="2859024" cy="118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5173" name="文本框 80"/>
          <p:cNvSpPr txBox="1">
            <a:spLocks noChangeArrowheads="1"/>
          </p:cNvSpPr>
          <p:nvPr/>
        </p:nvSpPr>
        <p:spPr bwMode="auto">
          <a:xfrm>
            <a:off x="2999185" y="1782366"/>
            <a:ext cx="3482578"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一、回顾业务场景、研究问题</a:t>
            </a:r>
          </a:p>
        </p:txBody>
      </p:sp>
      <p:sp>
        <p:nvSpPr>
          <p:cNvPr id="5174" name="文本框 81"/>
          <p:cNvSpPr txBox="1">
            <a:spLocks noChangeArrowheads="1"/>
          </p:cNvSpPr>
          <p:nvPr/>
        </p:nvSpPr>
        <p:spPr bwMode="auto">
          <a:xfrm>
            <a:off x="2999184" y="2364839"/>
            <a:ext cx="36576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二、数据获取、预处理、存储</a:t>
            </a:r>
          </a:p>
        </p:txBody>
      </p:sp>
      <p:sp>
        <p:nvSpPr>
          <p:cNvPr id="5175" name="文本框 82"/>
          <p:cNvSpPr txBox="1">
            <a:spLocks noChangeArrowheads="1"/>
          </p:cNvSpPr>
          <p:nvPr/>
        </p:nvSpPr>
        <p:spPr bwMode="auto">
          <a:xfrm>
            <a:off x="2999184" y="2900658"/>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三、过程中的困难与解决</a:t>
            </a:r>
          </a:p>
        </p:txBody>
      </p:sp>
      <p:sp>
        <p:nvSpPr>
          <p:cNvPr id="5176" name="文本框 83"/>
          <p:cNvSpPr txBox="1">
            <a:spLocks noChangeArrowheads="1"/>
          </p:cNvSpPr>
          <p:nvPr/>
        </p:nvSpPr>
        <p:spPr bwMode="auto">
          <a:xfrm>
            <a:off x="3030200" y="3316256"/>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四、数据处理结果展示</a:t>
            </a:r>
          </a:p>
        </p:txBody>
      </p:sp>
      <p:sp>
        <p:nvSpPr>
          <p:cNvPr id="34" name="文本框 83">
            <a:extLst>
              <a:ext uri="{FF2B5EF4-FFF2-40B4-BE49-F238E27FC236}">
                <a16:creationId xmlns:a16="http://schemas.microsoft.com/office/drawing/2014/main" id="{1D1C1715-C789-4166-9EDE-706FCCC6294B}"/>
              </a:ext>
            </a:extLst>
          </p:cNvPr>
          <p:cNvSpPr txBox="1">
            <a:spLocks noChangeArrowheads="1"/>
          </p:cNvSpPr>
          <p:nvPr/>
        </p:nvSpPr>
        <p:spPr bwMode="auto">
          <a:xfrm>
            <a:off x="3030200" y="3806635"/>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五、总结</a:t>
            </a:r>
            <a:r>
              <a:rPr lang="en-US" altLang="zh-CN" dirty="0">
                <a:solidFill>
                  <a:schemeClr val="bg1"/>
                </a:solidFill>
                <a:latin typeface="微软雅黑" pitchFamily="34" charset="-122"/>
                <a:ea typeface="微软雅黑" pitchFamily="34" charset="-122"/>
              </a:rPr>
              <a:t> </a:t>
            </a:r>
            <a:r>
              <a:rPr lang="zh-CN" altLang="en-US" dirty="0">
                <a:solidFill>
                  <a:schemeClr val="bg1"/>
                </a:solidFill>
                <a:latin typeface="微软雅黑" pitchFamily="34" charset="-122"/>
                <a:ea typeface="微软雅黑" pitchFamily="34" charset="-122"/>
              </a:rPr>
              <a:t>反思 展望</a:t>
            </a:r>
          </a:p>
        </p:txBody>
      </p:sp>
    </p:spTree>
  </p:cSld>
  <p:clrMapOvr>
    <a:masterClrMapping/>
  </p:clrMapOvr>
  <mc:AlternateContent xmlns:mc="http://schemas.openxmlformats.org/markup-compatibility/2006" xmlns:p14="http://schemas.microsoft.com/office/powerpoint/2010/main">
    <mc:Choice Requires="p14">
      <p:transition spd="slow" p14:dur="900" advTm="8000">
        <p14:warp dir="in"/>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150"/>
                                        </p:tgtEl>
                                        <p:attrNameLst>
                                          <p:attrName>style.visibility</p:attrName>
                                        </p:attrNameLst>
                                      </p:cBhvr>
                                      <p:to>
                                        <p:strVal val="visible"/>
                                      </p:to>
                                    </p:set>
                                    <p:anim calcmode="lin" valueType="num">
                                      <p:cBhvr>
                                        <p:cTn id="7" dur="500" fill="hold"/>
                                        <p:tgtEl>
                                          <p:spTgt spid="5150"/>
                                        </p:tgtEl>
                                        <p:attrNameLst>
                                          <p:attrName>ppt_w</p:attrName>
                                        </p:attrNameLst>
                                      </p:cBhvr>
                                      <p:tavLst>
                                        <p:tav tm="0">
                                          <p:val>
                                            <p:fltVal val="0"/>
                                          </p:val>
                                        </p:tav>
                                        <p:tav tm="100000">
                                          <p:val>
                                            <p:strVal val="#ppt_w"/>
                                          </p:val>
                                        </p:tav>
                                      </p:tavLst>
                                    </p:anim>
                                    <p:anim calcmode="lin" valueType="num">
                                      <p:cBhvr>
                                        <p:cTn id="8" dur="500" fill="hold"/>
                                        <p:tgtEl>
                                          <p:spTgt spid="5150"/>
                                        </p:tgtEl>
                                        <p:attrNameLst>
                                          <p:attrName>ppt_h</p:attrName>
                                        </p:attrNameLst>
                                      </p:cBhvr>
                                      <p:tavLst>
                                        <p:tav tm="0">
                                          <p:val>
                                            <p:fltVal val="0"/>
                                          </p:val>
                                        </p:tav>
                                        <p:tav tm="100000">
                                          <p:val>
                                            <p:strVal val="#ppt_h"/>
                                          </p:val>
                                        </p:tav>
                                      </p:tavLst>
                                    </p:anim>
                                    <p:anim calcmode="lin" valueType="num">
                                      <p:cBhvr>
                                        <p:cTn id="9" dur="500" fill="hold"/>
                                        <p:tgtEl>
                                          <p:spTgt spid="5150"/>
                                        </p:tgtEl>
                                        <p:attrNameLst>
                                          <p:attrName>style.rotation</p:attrName>
                                        </p:attrNameLst>
                                      </p:cBhvr>
                                      <p:tavLst>
                                        <p:tav tm="0">
                                          <p:val>
                                            <p:fltVal val="360"/>
                                          </p:val>
                                        </p:tav>
                                        <p:tav tm="100000">
                                          <p:val>
                                            <p:fltVal val="0"/>
                                          </p:val>
                                        </p:tav>
                                      </p:tavLst>
                                    </p:anim>
                                    <p:animEffect transition="in" filter="fade">
                                      <p:cBhvr>
                                        <p:cTn id="10" dur="500"/>
                                        <p:tgtEl>
                                          <p:spTgt spid="515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wheel(1)">
                                      <p:cBhvr>
                                        <p:cTn id="14" dur="2000"/>
                                        <p:tgtEl>
                                          <p:spTgt spid="5125"/>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5173"/>
                                        </p:tgtEl>
                                        <p:attrNameLst>
                                          <p:attrName>style.visibility</p:attrName>
                                        </p:attrNameLst>
                                      </p:cBhvr>
                                      <p:to>
                                        <p:strVal val="visible"/>
                                      </p:to>
                                    </p:set>
                                    <p:animEffect transition="in" filter="fade">
                                      <p:cBhvr>
                                        <p:cTn id="18" dur="1000"/>
                                        <p:tgtEl>
                                          <p:spTgt spid="5173"/>
                                        </p:tgtEl>
                                      </p:cBhvr>
                                    </p:animEffect>
                                    <p:anim calcmode="lin" valueType="num">
                                      <p:cBhvr>
                                        <p:cTn id="19" dur="1000" fill="hold"/>
                                        <p:tgtEl>
                                          <p:spTgt spid="5173"/>
                                        </p:tgtEl>
                                        <p:attrNameLst>
                                          <p:attrName>ppt_x</p:attrName>
                                        </p:attrNameLst>
                                      </p:cBhvr>
                                      <p:tavLst>
                                        <p:tav tm="0">
                                          <p:val>
                                            <p:strVal val="#ppt_x"/>
                                          </p:val>
                                        </p:tav>
                                        <p:tav tm="100000">
                                          <p:val>
                                            <p:strVal val="#ppt_x"/>
                                          </p:val>
                                        </p:tav>
                                      </p:tavLst>
                                    </p:anim>
                                    <p:anim calcmode="lin" valueType="num">
                                      <p:cBhvr>
                                        <p:cTn id="20" dur="1000" fill="hold"/>
                                        <p:tgtEl>
                                          <p:spTgt spid="517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174"/>
                                        </p:tgtEl>
                                        <p:attrNameLst>
                                          <p:attrName>style.visibility</p:attrName>
                                        </p:attrNameLst>
                                      </p:cBhvr>
                                      <p:to>
                                        <p:strVal val="visible"/>
                                      </p:to>
                                    </p:set>
                                    <p:animEffect transition="in" filter="fade">
                                      <p:cBhvr>
                                        <p:cTn id="23" dur="1000"/>
                                        <p:tgtEl>
                                          <p:spTgt spid="5174"/>
                                        </p:tgtEl>
                                      </p:cBhvr>
                                    </p:animEffect>
                                    <p:anim calcmode="lin" valueType="num">
                                      <p:cBhvr>
                                        <p:cTn id="24" dur="1000" fill="hold"/>
                                        <p:tgtEl>
                                          <p:spTgt spid="5174"/>
                                        </p:tgtEl>
                                        <p:attrNameLst>
                                          <p:attrName>ppt_x</p:attrName>
                                        </p:attrNameLst>
                                      </p:cBhvr>
                                      <p:tavLst>
                                        <p:tav tm="0">
                                          <p:val>
                                            <p:strVal val="#ppt_x"/>
                                          </p:val>
                                        </p:tav>
                                        <p:tav tm="100000">
                                          <p:val>
                                            <p:strVal val="#ppt_x"/>
                                          </p:val>
                                        </p:tav>
                                      </p:tavLst>
                                    </p:anim>
                                    <p:anim calcmode="lin" valueType="num">
                                      <p:cBhvr>
                                        <p:cTn id="25" dur="1000" fill="hold"/>
                                        <p:tgtEl>
                                          <p:spTgt spid="517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400"/>
                                  </p:stCondLst>
                                  <p:childTnLst>
                                    <p:set>
                                      <p:cBhvr>
                                        <p:cTn id="27" dur="1" fill="hold">
                                          <p:stCondLst>
                                            <p:cond delay="0"/>
                                          </p:stCondLst>
                                        </p:cTn>
                                        <p:tgtEl>
                                          <p:spTgt spid="5175"/>
                                        </p:tgtEl>
                                        <p:attrNameLst>
                                          <p:attrName>style.visibility</p:attrName>
                                        </p:attrNameLst>
                                      </p:cBhvr>
                                      <p:to>
                                        <p:strVal val="visible"/>
                                      </p:to>
                                    </p:set>
                                    <p:animEffect transition="in" filter="fade">
                                      <p:cBhvr>
                                        <p:cTn id="28" dur="1000"/>
                                        <p:tgtEl>
                                          <p:spTgt spid="5175"/>
                                        </p:tgtEl>
                                      </p:cBhvr>
                                    </p:animEffect>
                                    <p:anim calcmode="lin" valueType="num">
                                      <p:cBhvr>
                                        <p:cTn id="29" dur="1000" fill="hold"/>
                                        <p:tgtEl>
                                          <p:spTgt spid="5175"/>
                                        </p:tgtEl>
                                        <p:attrNameLst>
                                          <p:attrName>ppt_x</p:attrName>
                                        </p:attrNameLst>
                                      </p:cBhvr>
                                      <p:tavLst>
                                        <p:tav tm="0">
                                          <p:val>
                                            <p:strVal val="#ppt_x"/>
                                          </p:val>
                                        </p:tav>
                                        <p:tav tm="100000">
                                          <p:val>
                                            <p:strVal val="#ppt_x"/>
                                          </p:val>
                                        </p:tav>
                                      </p:tavLst>
                                    </p:anim>
                                    <p:anim calcmode="lin" valueType="num">
                                      <p:cBhvr>
                                        <p:cTn id="30" dur="1000" fill="hold"/>
                                        <p:tgtEl>
                                          <p:spTgt spid="517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600"/>
                                  </p:stCondLst>
                                  <p:childTnLst>
                                    <p:set>
                                      <p:cBhvr>
                                        <p:cTn id="32" dur="1" fill="hold">
                                          <p:stCondLst>
                                            <p:cond delay="0"/>
                                          </p:stCondLst>
                                        </p:cTn>
                                        <p:tgtEl>
                                          <p:spTgt spid="5176"/>
                                        </p:tgtEl>
                                        <p:attrNameLst>
                                          <p:attrName>style.visibility</p:attrName>
                                        </p:attrNameLst>
                                      </p:cBhvr>
                                      <p:to>
                                        <p:strVal val="visible"/>
                                      </p:to>
                                    </p:set>
                                    <p:animEffect transition="in" filter="fade">
                                      <p:cBhvr>
                                        <p:cTn id="33" dur="1000"/>
                                        <p:tgtEl>
                                          <p:spTgt spid="5176"/>
                                        </p:tgtEl>
                                      </p:cBhvr>
                                    </p:animEffect>
                                    <p:anim calcmode="lin" valueType="num">
                                      <p:cBhvr>
                                        <p:cTn id="34" dur="1000" fill="hold"/>
                                        <p:tgtEl>
                                          <p:spTgt spid="5176"/>
                                        </p:tgtEl>
                                        <p:attrNameLst>
                                          <p:attrName>ppt_x</p:attrName>
                                        </p:attrNameLst>
                                      </p:cBhvr>
                                      <p:tavLst>
                                        <p:tav tm="0">
                                          <p:val>
                                            <p:strVal val="#ppt_x"/>
                                          </p:val>
                                        </p:tav>
                                        <p:tav tm="100000">
                                          <p:val>
                                            <p:strVal val="#ppt_x"/>
                                          </p:val>
                                        </p:tav>
                                      </p:tavLst>
                                    </p:anim>
                                    <p:anim calcmode="lin" valueType="num">
                                      <p:cBhvr>
                                        <p:cTn id="35" dur="1000" fill="hold"/>
                                        <p:tgtEl>
                                          <p:spTgt spid="517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60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3" grpId="0"/>
      <p:bldP spid="5174" grpId="0"/>
      <p:bldP spid="5175" grpId="0"/>
      <p:bldP spid="5176"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数据处理结果展示</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第四部分</a:t>
            </a:r>
          </a:p>
        </p:txBody>
      </p:sp>
      <p:sp>
        <p:nvSpPr>
          <p:cNvPr id="29" name="文本框 83">
            <a:extLst>
              <a:ext uri="{FF2B5EF4-FFF2-40B4-BE49-F238E27FC236}">
                <a16:creationId xmlns:a16="http://schemas.microsoft.com/office/drawing/2014/main" id="{8FCCFF3F-A7DD-41E8-A5B1-9CE5DFC87395}"/>
              </a:ext>
            </a:extLst>
          </p:cNvPr>
          <p:cNvSpPr txBox="1">
            <a:spLocks noChangeArrowheads="1"/>
          </p:cNvSpPr>
          <p:nvPr/>
        </p:nvSpPr>
        <p:spPr bwMode="auto">
          <a:xfrm>
            <a:off x="3980977" y="3785679"/>
            <a:ext cx="1153283" cy="3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以下为动图</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627D3A-371D-4160-9BF6-938A1538E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943"/>
            <a:ext cx="9144000" cy="4653557"/>
          </a:xfrm>
          <a:prstGeom prst="rect">
            <a:avLst/>
          </a:prstGeom>
        </p:spPr>
      </p:pic>
      <p:sp>
        <p:nvSpPr>
          <p:cNvPr id="4" name="文本框 3">
            <a:extLst>
              <a:ext uri="{FF2B5EF4-FFF2-40B4-BE49-F238E27FC236}">
                <a16:creationId xmlns:a16="http://schemas.microsoft.com/office/drawing/2014/main" id="{5F4A3749-5D0F-407F-B35F-B94E2D3F2B27}"/>
              </a:ext>
            </a:extLst>
          </p:cNvPr>
          <p:cNvSpPr txBox="1"/>
          <p:nvPr/>
        </p:nvSpPr>
        <p:spPr>
          <a:xfrm>
            <a:off x="900113" y="78581"/>
            <a:ext cx="1350168" cy="369332"/>
          </a:xfrm>
          <a:prstGeom prst="rect">
            <a:avLst/>
          </a:prstGeom>
          <a:noFill/>
        </p:spPr>
        <p:txBody>
          <a:bodyPr wrap="square" rtlCol="0">
            <a:spAutoFit/>
          </a:bodyPr>
          <a:lstStyle/>
          <a:p>
            <a:r>
              <a:rPr lang="zh-CN" altLang="en-US" dirty="0">
                <a:solidFill>
                  <a:srgbClr val="FF0000"/>
                </a:solidFill>
              </a:rPr>
              <a:t>效果展示</a:t>
            </a:r>
          </a:p>
        </p:txBody>
      </p:sp>
    </p:spTree>
    <p:extLst>
      <p:ext uri="{BB962C8B-B14F-4D97-AF65-F5344CB8AC3E}">
        <p14:creationId xmlns:p14="http://schemas.microsoft.com/office/powerpoint/2010/main" val="6207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3">
            <a:extLst>
              <a:ext uri="{FF2B5EF4-FFF2-40B4-BE49-F238E27FC236}">
                <a16:creationId xmlns:a16="http://schemas.microsoft.com/office/drawing/2014/main" id="{1494EA4B-1CD3-4CF1-973D-5887F4ACBE0C}"/>
              </a:ext>
            </a:extLst>
          </p:cNvPr>
          <p:cNvSpPr>
            <a:spLocks noChangeArrowheads="1"/>
          </p:cNvSpPr>
          <p:nvPr/>
        </p:nvSpPr>
        <p:spPr bwMode="auto">
          <a:xfrm>
            <a:off x="5730876" y="485775"/>
            <a:ext cx="3305968"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2400" dirty="0">
                <a:solidFill>
                  <a:schemeClr val="bg1"/>
                </a:solidFill>
                <a:latin typeface="微软雅黑" panose="020B0503020204020204" pitchFamily="34" charset="-122"/>
                <a:ea typeface="微软雅黑" panose="020B0503020204020204" pitchFamily="34" charset="-122"/>
                <a:sym typeface="Arial" pitchFamily="34" charset="0"/>
              </a:rPr>
              <a:t>筛选出的边权重大于</a:t>
            </a:r>
            <a:r>
              <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rPr>
              <a:t>500</a:t>
            </a:r>
            <a:r>
              <a:rPr lang="zh-CN" altLang="en-US" sz="2400" dirty="0">
                <a:solidFill>
                  <a:schemeClr val="bg1"/>
                </a:solidFill>
                <a:latin typeface="微软雅黑" panose="020B0503020204020204" pitchFamily="34" charset="-122"/>
                <a:ea typeface="微软雅黑" panose="020B0503020204020204" pitchFamily="34" charset="-122"/>
                <a:sym typeface="Arial" pitchFamily="34" charset="0"/>
              </a:rPr>
              <a:t>的图</a:t>
            </a: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zh-CN" altLang="en-US" sz="2400" dirty="0">
                <a:solidFill>
                  <a:schemeClr val="bg1"/>
                </a:solidFill>
                <a:latin typeface="微软雅黑" panose="020B0503020204020204" pitchFamily="34" charset="-122"/>
                <a:ea typeface="微软雅黑" panose="020B0503020204020204" pitchFamily="34" charset="-122"/>
                <a:sym typeface="Arial" pitchFamily="34" charset="0"/>
              </a:rPr>
              <a:t>节点大小表征度数</a:t>
            </a: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zh-CN" altLang="en-US" sz="2400" dirty="0">
                <a:solidFill>
                  <a:schemeClr val="bg1"/>
                </a:solidFill>
                <a:latin typeface="微软雅黑" panose="020B0503020204020204" pitchFamily="34" charset="-122"/>
                <a:ea typeface="微软雅黑" panose="020B0503020204020204" pitchFamily="34" charset="-122"/>
                <a:sym typeface="Arial" pitchFamily="34" charset="0"/>
              </a:rPr>
              <a:t>边的粗细表征边的权重</a:t>
            </a:r>
          </a:p>
        </p:txBody>
      </p:sp>
      <p:pic>
        <p:nvPicPr>
          <p:cNvPr id="2" name="图片 1">
            <a:extLst>
              <a:ext uri="{FF2B5EF4-FFF2-40B4-BE49-F238E27FC236}">
                <a16:creationId xmlns:a16="http://schemas.microsoft.com/office/drawing/2014/main" id="{66009516-A87C-4625-A30F-4C083B8BFE33}"/>
              </a:ext>
            </a:extLst>
          </p:cNvPr>
          <p:cNvPicPr>
            <a:picLocks noChangeAspect="1"/>
          </p:cNvPicPr>
          <p:nvPr/>
        </p:nvPicPr>
        <p:blipFill>
          <a:blip r:embed="rId2"/>
          <a:stretch>
            <a:fillRect/>
          </a:stretch>
        </p:blipFill>
        <p:spPr>
          <a:xfrm>
            <a:off x="0" y="12469"/>
            <a:ext cx="5730876" cy="5118562"/>
          </a:xfrm>
          <a:prstGeom prst="rect">
            <a:avLst/>
          </a:prstGeom>
        </p:spPr>
      </p:pic>
    </p:spTree>
    <p:extLst>
      <p:ext uri="{BB962C8B-B14F-4D97-AF65-F5344CB8AC3E}">
        <p14:creationId xmlns:p14="http://schemas.microsoft.com/office/powerpoint/2010/main" val="8105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13CB1F-B724-4F43-9FEF-AF03D9C01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4294"/>
            <a:ext cx="5521642" cy="4872037"/>
          </a:xfrm>
          <a:prstGeom prst="rect">
            <a:avLst/>
          </a:prstGeom>
        </p:spPr>
      </p:pic>
      <p:sp>
        <p:nvSpPr>
          <p:cNvPr id="4" name="矩形 13">
            <a:extLst>
              <a:ext uri="{FF2B5EF4-FFF2-40B4-BE49-F238E27FC236}">
                <a16:creationId xmlns:a16="http://schemas.microsoft.com/office/drawing/2014/main" id="{623CA494-19EE-4E74-86F5-77F28B91FABB}"/>
              </a:ext>
            </a:extLst>
          </p:cNvPr>
          <p:cNvSpPr>
            <a:spLocks noChangeArrowheads="1"/>
          </p:cNvSpPr>
          <p:nvPr/>
        </p:nvSpPr>
        <p:spPr bwMode="auto">
          <a:xfrm>
            <a:off x="5723733" y="117809"/>
            <a:ext cx="3205955" cy="49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2400" dirty="0">
                <a:solidFill>
                  <a:schemeClr val="bg1"/>
                </a:solidFill>
                <a:latin typeface="微软雅黑" panose="020B0503020204020204" pitchFamily="34" charset="-122"/>
                <a:ea typeface="微软雅黑" panose="020B0503020204020204" pitchFamily="34" charset="-122"/>
                <a:sym typeface="Arial" pitchFamily="34" charset="0"/>
              </a:rPr>
              <a:t>是“绝对核心”</a:t>
            </a: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endPar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权重较大的边主要指向</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web</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后台开放中的基本环节，包括</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spring</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、主流数据库、主流持久层框架、</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Linux</a:t>
            </a:r>
          </a:p>
          <a:p>
            <a:pPr algn="ctr" defTabSz="684213" eaLnBrk="1" fontAlgn="auto" hangingPunct="1">
              <a:lnSpc>
                <a:spcPct val="150000"/>
              </a:lnSpc>
              <a:spcBef>
                <a:spcPts val="0"/>
              </a:spcBef>
              <a:spcAft>
                <a:spcPts val="0"/>
              </a:spcAft>
              <a:defRPr/>
            </a:pPr>
            <a:endPar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从广度上看，拓展方向包括后台开发的进阶，如</a:t>
            </a:r>
            <a:r>
              <a:rPr lang="en-US" altLang="zh-CN" sz="1600" dirty="0" err="1">
                <a:solidFill>
                  <a:schemeClr val="bg1"/>
                </a:solidFill>
                <a:latin typeface="微软雅黑" panose="020B0503020204020204" pitchFamily="34" charset="-122"/>
                <a:ea typeface="微软雅黑" panose="020B0503020204020204" pitchFamily="34" charset="-122"/>
                <a:sym typeface="Arial" pitchFamily="34" charset="0"/>
              </a:rPr>
              <a:t>jvm</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Redis</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a:t>
            </a:r>
            <a:r>
              <a:rPr lang="en-US" altLang="zh-CN" sz="1600" dirty="0" err="1">
                <a:solidFill>
                  <a:schemeClr val="bg1"/>
                </a:solidFill>
                <a:latin typeface="微软雅黑" panose="020B0503020204020204" pitchFamily="34" charset="-122"/>
                <a:ea typeface="微软雅黑" panose="020B0503020204020204" pitchFamily="34" charset="-122"/>
                <a:sym typeface="Arial" pitchFamily="34" charset="0"/>
              </a:rPr>
              <a:t>dubbo</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；大数据、分布式方向，如</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Hadoop spark </a:t>
            </a:r>
            <a:r>
              <a:rPr lang="en-US" altLang="zh-CN" sz="1600" dirty="0" err="1">
                <a:solidFill>
                  <a:schemeClr val="bg1"/>
                </a:solidFill>
                <a:latin typeface="微软雅黑" panose="020B0503020204020204" pitchFamily="34" charset="-122"/>
                <a:ea typeface="微软雅黑" panose="020B0503020204020204" pitchFamily="34" charset="-122"/>
                <a:sym typeface="Arial" pitchFamily="34" charset="0"/>
              </a:rPr>
              <a:t>hbase</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；以及前端方向，甚至涵盖了前端开发的大部分关键词；</a:t>
            </a:r>
            <a:endPar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endParaRPr>
          </a:p>
        </p:txBody>
      </p:sp>
    </p:spTree>
    <p:extLst>
      <p:ext uri="{BB962C8B-B14F-4D97-AF65-F5344CB8AC3E}">
        <p14:creationId xmlns:p14="http://schemas.microsoft.com/office/powerpoint/2010/main" val="2909328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ACD4B7-9C99-49B4-9D93-D2A359EAC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79159" cy="4886325"/>
          </a:xfrm>
          <a:prstGeom prst="rect">
            <a:avLst/>
          </a:prstGeom>
        </p:spPr>
      </p:pic>
      <p:sp>
        <p:nvSpPr>
          <p:cNvPr id="4" name="矩形 13">
            <a:extLst>
              <a:ext uri="{FF2B5EF4-FFF2-40B4-BE49-F238E27FC236}">
                <a16:creationId xmlns:a16="http://schemas.microsoft.com/office/drawing/2014/main" id="{F0C1D1FF-B0FA-403A-B77E-FA2B8E50893E}"/>
              </a:ext>
            </a:extLst>
          </p:cNvPr>
          <p:cNvSpPr>
            <a:spLocks noChangeArrowheads="1"/>
          </p:cNvSpPr>
          <p:nvPr/>
        </p:nvSpPr>
        <p:spPr bwMode="auto">
          <a:xfrm>
            <a:off x="5730876" y="257175"/>
            <a:ext cx="3205955" cy="316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作为近年流行度超过</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的</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JavaScript</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，覆盖广度也是紧随</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之后。不仅仅涵盖了前端的基本要素、主要框架、打包技术，也包含了广袤的泛后台的关键词。可以说是互联网技术岗的基本要求。</a:t>
            </a:r>
            <a:endPar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p:txBody>
      </p:sp>
    </p:spTree>
    <p:extLst>
      <p:ext uri="{BB962C8B-B14F-4D97-AF65-F5344CB8AC3E}">
        <p14:creationId xmlns:p14="http://schemas.microsoft.com/office/powerpoint/2010/main" val="65151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3">
            <a:extLst>
              <a:ext uri="{FF2B5EF4-FFF2-40B4-BE49-F238E27FC236}">
                <a16:creationId xmlns:a16="http://schemas.microsoft.com/office/drawing/2014/main" id="{F0C1D1FF-B0FA-403A-B77E-FA2B8E50893E}"/>
              </a:ext>
            </a:extLst>
          </p:cNvPr>
          <p:cNvSpPr>
            <a:spLocks noChangeArrowheads="1"/>
          </p:cNvSpPr>
          <p:nvPr/>
        </p:nvSpPr>
        <p:spPr bwMode="auto">
          <a:xfrm>
            <a:off x="5730876" y="257175"/>
            <a:ext cx="3205955"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Git</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作为一个工具性的技能，展示出的结果也比较有趣。权重较大的相邻节点均是前后端技术的基础关键词。也可从中看出</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git</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的基础工具性特点。</a:t>
            </a: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5" name="图片 4">
            <a:extLst>
              <a:ext uri="{FF2B5EF4-FFF2-40B4-BE49-F238E27FC236}">
                <a16:creationId xmlns:a16="http://schemas.microsoft.com/office/drawing/2014/main" id="{162EA529-0709-484D-A0F2-D323DA7AB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9" y="173830"/>
            <a:ext cx="5400675" cy="4695825"/>
          </a:xfrm>
          <a:prstGeom prst="rect">
            <a:avLst/>
          </a:prstGeom>
        </p:spPr>
      </p:pic>
    </p:spTree>
    <p:extLst>
      <p:ext uri="{BB962C8B-B14F-4D97-AF65-F5344CB8AC3E}">
        <p14:creationId xmlns:p14="http://schemas.microsoft.com/office/powerpoint/2010/main" val="241577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3">
            <a:extLst>
              <a:ext uri="{FF2B5EF4-FFF2-40B4-BE49-F238E27FC236}">
                <a16:creationId xmlns:a16="http://schemas.microsoft.com/office/drawing/2014/main" id="{F0C1D1FF-B0FA-403A-B77E-FA2B8E50893E}"/>
              </a:ext>
            </a:extLst>
          </p:cNvPr>
          <p:cNvSpPr>
            <a:spLocks noChangeArrowheads="1"/>
          </p:cNvSpPr>
          <p:nvPr/>
        </p:nvSpPr>
        <p:spPr bwMode="auto">
          <a:xfrm>
            <a:off x="5680869" y="2248137"/>
            <a:ext cx="3205955"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有趣的“</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bug</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a:t>
            </a:r>
            <a:endParaRPr lang="en-US" altLang="zh-CN" sz="24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2" name="图片 1">
            <a:extLst>
              <a:ext uri="{FF2B5EF4-FFF2-40B4-BE49-F238E27FC236}">
                <a16:creationId xmlns:a16="http://schemas.microsoft.com/office/drawing/2014/main" id="{471BE258-8BE0-4610-A7D9-764111F48AB5}"/>
              </a:ext>
            </a:extLst>
          </p:cNvPr>
          <p:cNvPicPr>
            <a:picLocks noChangeAspect="1"/>
          </p:cNvPicPr>
          <p:nvPr/>
        </p:nvPicPr>
        <p:blipFill>
          <a:blip r:embed="rId2"/>
          <a:stretch>
            <a:fillRect/>
          </a:stretch>
        </p:blipFill>
        <p:spPr>
          <a:xfrm>
            <a:off x="0" y="0"/>
            <a:ext cx="5730876" cy="4914466"/>
          </a:xfrm>
          <a:prstGeom prst="rect">
            <a:avLst/>
          </a:prstGeom>
        </p:spPr>
      </p:pic>
    </p:spTree>
    <p:extLst>
      <p:ext uri="{BB962C8B-B14F-4D97-AF65-F5344CB8AC3E}">
        <p14:creationId xmlns:p14="http://schemas.microsoft.com/office/powerpoint/2010/main" val="234072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困难 总结 展望</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第五部分</a:t>
            </a:r>
          </a:p>
        </p:txBody>
      </p:sp>
    </p:spTree>
    <p:extLst>
      <p:ext uri="{BB962C8B-B14F-4D97-AF65-F5344CB8AC3E}">
        <p14:creationId xmlns:p14="http://schemas.microsoft.com/office/powerpoint/2010/main" val="4246276684"/>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8" y="384572"/>
            <a:ext cx="474266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困难</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数据难以预处理</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2" name="组合 31">
            <a:extLst>
              <a:ext uri="{FF2B5EF4-FFF2-40B4-BE49-F238E27FC236}">
                <a16:creationId xmlns:a16="http://schemas.microsoft.com/office/drawing/2014/main" id="{14E2AD2D-975D-4337-AAE0-7D4BD428C2FC}"/>
              </a:ext>
            </a:extLst>
          </p:cNvPr>
          <p:cNvGrpSpPr>
            <a:grpSpLocks/>
          </p:cNvGrpSpPr>
          <p:nvPr/>
        </p:nvGrpSpPr>
        <p:grpSpPr bwMode="auto">
          <a:xfrm>
            <a:off x="142122" y="1267820"/>
            <a:ext cx="3271204" cy="550862"/>
            <a:chOff x="533400" y="1528997"/>
            <a:chExt cx="1829490" cy="550887"/>
          </a:xfrm>
        </p:grpSpPr>
        <p:sp>
          <p:nvSpPr>
            <p:cNvPr id="33" name="五边形 64">
              <a:extLst>
                <a:ext uri="{FF2B5EF4-FFF2-40B4-BE49-F238E27FC236}">
                  <a16:creationId xmlns:a16="http://schemas.microsoft.com/office/drawing/2014/main" id="{C0476D20-A5FB-46A9-97A5-55DE7D56AF71}"/>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4" name="文本框 17">
              <a:extLst>
                <a:ext uri="{FF2B5EF4-FFF2-40B4-BE49-F238E27FC236}">
                  <a16:creationId xmlns:a16="http://schemas.microsoft.com/office/drawing/2014/main" id="{D828A10D-FF43-4EC8-9411-7BA7A7DE402B}"/>
                </a:ext>
              </a:extLst>
            </p:cNvPr>
            <p:cNvSpPr txBox="1">
              <a:spLocks noChangeArrowheads="1"/>
            </p:cNvSpPr>
            <p:nvPr/>
          </p:nvSpPr>
          <p:spPr bwMode="auto">
            <a:xfrm>
              <a:off x="651878" y="1599221"/>
              <a:ext cx="1619091"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难以获取技术名词</a:t>
              </a:r>
            </a:p>
          </p:txBody>
        </p:sp>
      </p:grpSp>
      <p:grpSp>
        <p:nvGrpSpPr>
          <p:cNvPr id="41" name="组合 40">
            <a:extLst>
              <a:ext uri="{FF2B5EF4-FFF2-40B4-BE49-F238E27FC236}">
                <a16:creationId xmlns:a16="http://schemas.microsoft.com/office/drawing/2014/main" id="{92F6B7D1-D970-4B02-8167-EB1E2DF68A34}"/>
              </a:ext>
            </a:extLst>
          </p:cNvPr>
          <p:cNvGrpSpPr>
            <a:grpSpLocks/>
          </p:cNvGrpSpPr>
          <p:nvPr/>
        </p:nvGrpSpPr>
        <p:grpSpPr bwMode="auto">
          <a:xfrm>
            <a:off x="5930186" y="1246358"/>
            <a:ext cx="2743199" cy="777455"/>
            <a:chOff x="2283957" y="1528997"/>
            <a:chExt cx="1640420" cy="731794"/>
          </a:xfrm>
        </p:grpSpPr>
        <p:sp>
          <p:nvSpPr>
            <p:cNvPr id="42" name="任意多边形 67">
              <a:extLst>
                <a:ext uri="{FF2B5EF4-FFF2-40B4-BE49-F238E27FC236}">
                  <a16:creationId xmlns:a16="http://schemas.microsoft.com/office/drawing/2014/main" id="{5D892EDD-EFEA-437C-B341-EE753237C48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43" name="文本框 18">
              <a:extLst>
                <a:ext uri="{FF2B5EF4-FFF2-40B4-BE49-F238E27FC236}">
                  <a16:creationId xmlns:a16="http://schemas.microsoft.com/office/drawing/2014/main" id="{CFC395CC-6D16-4E8E-909C-A0F56E587DC2}"/>
                </a:ext>
              </a:extLst>
            </p:cNvPr>
            <p:cNvSpPr txBox="1">
              <a:spLocks noChangeArrowheads="1"/>
            </p:cNvSpPr>
            <p:nvPr/>
          </p:nvSpPr>
          <p:spPr bwMode="auto">
            <a:xfrm>
              <a:off x="2767588" y="1614431"/>
              <a:ext cx="945919" cy="64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解决方案</a:t>
              </a:r>
            </a:p>
          </p:txBody>
        </p:sp>
      </p:grpSp>
      <p:sp>
        <p:nvSpPr>
          <p:cNvPr id="45" name="任意多边形 67">
            <a:extLst>
              <a:ext uri="{FF2B5EF4-FFF2-40B4-BE49-F238E27FC236}">
                <a16:creationId xmlns:a16="http://schemas.microsoft.com/office/drawing/2014/main" id="{4908A8DE-E8AC-4F43-9DB4-4654778E490D}"/>
              </a:ext>
            </a:extLst>
          </p:cNvPr>
          <p:cNvSpPr/>
          <p:nvPr/>
        </p:nvSpPr>
        <p:spPr bwMode="auto">
          <a:xfrm>
            <a:off x="3344730" y="1267820"/>
            <a:ext cx="2743198" cy="527991"/>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grpSp>
        <p:nvGrpSpPr>
          <p:cNvPr id="47" name="组合 46">
            <a:extLst>
              <a:ext uri="{FF2B5EF4-FFF2-40B4-BE49-F238E27FC236}">
                <a16:creationId xmlns:a16="http://schemas.microsoft.com/office/drawing/2014/main" id="{C52104C5-2E56-4FC5-8BBA-FDAA2CE50EE9}"/>
              </a:ext>
            </a:extLst>
          </p:cNvPr>
          <p:cNvGrpSpPr>
            <a:grpSpLocks/>
          </p:cNvGrpSpPr>
          <p:nvPr/>
        </p:nvGrpSpPr>
        <p:grpSpPr bwMode="auto">
          <a:xfrm>
            <a:off x="142122" y="2042282"/>
            <a:ext cx="3155565" cy="2603266"/>
            <a:chOff x="839089" y="1015825"/>
            <a:chExt cx="4688114" cy="4877531"/>
          </a:xfrm>
        </p:grpSpPr>
        <p:grpSp>
          <p:nvGrpSpPr>
            <p:cNvPr id="48" name="组合 4">
              <a:extLst>
                <a:ext uri="{FF2B5EF4-FFF2-40B4-BE49-F238E27FC236}">
                  <a16:creationId xmlns:a16="http://schemas.microsoft.com/office/drawing/2014/main" id="{D7313A57-85CA-406C-9D39-FDE4CB291FBB}"/>
                </a:ext>
              </a:extLst>
            </p:cNvPr>
            <p:cNvGrpSpPr>
              <a:grpSpLocks/>
            </p:cNvGrpSpPr>
            <p:nvPr/>
          </p:nvGrpSpPr>
          <p:grpSpPr bwMode="auto">
            <a:xfrm rot="-297887">
              <a:off x="2313380" y="1015825"/>
              <a:ext cx="1482151" cy="1487649"/>
              <a:chOff x="3130077" y="1143064"/>
              <a:chExt cx="1735225" cy="1741663"/>
            </a:xfrm>
          </p:grpSpPr>
          <p:cxnSp>
            <p:nvCxnSpPr>
              <p:cNvPr id="50" name="直接连接符 49">
                <a:extLst>
                  <a:ext uri="{FF2B5EF4-FFF2-40B4-BE49-F238E27FC236}">
                    <a16:creationId xmlns:a16="http://schemas.microsoft.com/office/drawing/2014/main" id="{3DD01665-80AC-4D88-AD77-E9A75E52BED8}"/>
                  </a:ext>
                </a:extLst>
              </p:cNvPr>
              <p:cNvCxnSpPr>
                <a:endCxn id="52"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1" name="直接连接符 50">
                <a:extLst>
                  <a:ext uri="{FF2B5EF4-FFF2-40B4-BE49-F238E27FC236}">
                    <a16:creationId xmlns:a16="http://schemas.microsoft.com/office/drawing/2014/main" id="{F287E886-32E3-4009-AD42-7277F6011F15}"/>
                  </a:ext>
                </a:extLst>
              </p:cNvPr>
              <p:cNvCxnSpPr>
                <a:stCxn id="52"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2" name="椭圆 8">
                <a:extLst>
                  <a:ext uri="{FF2B5EF4-FFF2-40B4-BE49-F238E27FC236}">
                    <a16:creationId xmlns:a16="http://schemas.microsoft.com/office/drawing/2014/main" id="{262F0C7C-9354-4072-B06E-08C24AC04B0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9" name="矩形 48">
              <a:extLst>
                <a:ext uri="{FF2B5EF4-FFF2-40B4-BE49-F238E27FC236}">
                  <a16:creationId xmlns:a16="http://schemas.microsoft.com/office/drawing/2014/main" id="{26431CCC-3877-45C4-BA89-855E53C557E6}"/>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462F985C-3AEC-40F0-8BE3-FEDEB9B6729C}"/>
              </a:ext>
            </a:extLst>
          </p:cNvPr>
          <p:cNvGrpSpPr>
            <a:grpSpLocks/>
          </p:cNvGrpSpPr>
          <p:nvPr/>
        </p:nvGrpSpPr>
        <p:grpSpPr bwMode="auto">
          <a:xfrm>
            <a:off x="3365779" y="2033173"/>
            <a:ext cx="2803214" cy="2586823"/>
            <a:chOff x="839089" y="1015825"/>
            <a:chExt cx="4688114" cy="4877531"/>
          </a:xfrm>
        </p:grpSpPr>
        <p:grpSp>
          <p:nvGrpSpPr>
            <p:cNvPr id="54" name="组合 4">
              <a:extLst>
                <a:ext uri="{FF2B5EF4-FFF2-40B4-BE49-F238E27FC236}">
                  <a16:creationId xmlns:a16="http://schemas.microsoft.com/office/drawing/2014/main" id="{7164D70D-0D0A-4046-8531-7C7DA1BB337A}"/>
                </a:ext>
              </a:extLst>
            </p:cNvPr>
            <p:cNvGrpSpPr>
              <a:grpSpLocks/>
            </p:cNvGrpSpPr>
            <p:nvPr/>
          </p:nvGrpSpPr>
          <p:grpSpPr bwMode="auto">
            <a:xfrm rot="-297887">
              <a:off x="2313380" y="1015825"/>
              <a:ext cx="1482151" cy="1487649"/>
              <a:chOff x="3130077" y="1143064"/>
              <a:chExt cx="1735225" cy="1741663"/>
            </a:xfrm>
          </p:grpSpPr>
          <p:cxnSp>
            <p:nvCxnSpPr>
              <p:cNvPr id="56" name="直接连接符 55">
                <a:extLst>
                  <a:ext uri="{FF2B5EF4-FFF2-40B4-BE49-F238E27FC236}">
                    <a16:creationId xmlns:a16="http://schemas.microsoft.com/office/drawing/2014/main" id="{77C9AA97-D48F-4E0B-A464-1416966AC107}"/>
                  </a:ext>
                </a:extLst>
              </p:cNvPr>
              <p:cNvCxnSpPr>
                <a:endCxn id="5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7" name="直接连接符 56">
                <a:extLst>
                  <a:ext uri="{FF2B5EF4-FFF2-40B4-BE49-F238E27FC236}">
                    <a16:creationId xmlns:a16="http://schemas.microsoft.com/office/drawing/2014/main" id="{0F07AA8A-1524-4219-ABB9-1902B684E06A}"/>
                  </a:ext>
                </a:extLst>
              </p:cNvPr>
              <p:cNvCxnSpPr>
                <a:stCxn id="5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8" name="椭圆 8">
                <a:extLst>
                  <a:ext uri="{FF2B5EF4-FFF2-40B4-BE49-F238E27FC236}">
                    <a16:creationId xmlns:a16="http://schemas.microsoft.com/office/drawing/2014/main" id="{1398DE01-75D5-4104-9394-BDB070FF8030}"/>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55" name="矩形 54">
              <a:extLst>
                <a:ext uri="{FF2B5EF4-FFF2-40B4-BE49-F238E27FC236}">
                  <a16:creationId xmlns:a16="http://schemas.microsoft.com/office/drawing/2014/main" id="{16A0DD47-1FCB-41DA-B8E5-5EAAF2102387}"/>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3ED18004-670C-467A-BD50-6EEA1D1418AE}"/>
              </a:ext>
            </a:extLst>
          </p:cNvPr>
          <p:cNvGrpSpPr>
            <a:grpSpLocks/>
          </p:cNvGrpSpPr>
          <p:nvPr/>
        </p:nvGrpSpPr>
        <p:grpSpPr bwMode="auto">
          <a:xfrm>
            <a:off x="6315736" y="2003769"/>
            <a:ext cx="2085606" cy="2616227"/>
            <a:chOff x="839089" y="1015825"/>
            <a:chExt cx="4688114" cy="4877531"/>
          </a:xfrm>
        </p:grpSpPr>
        <p:grpSp>
          <p:nvGrpSpPr>
            <p:cNvPr id="60" name="组合 4">
              <a:extLst>
                <a:ext uri="{FF2B5EF4-FFF2-40B4-BE49-F238E27FC236}">
                  <a16:creationId xmlns:a16="http://schemas.microsoft.com/office/drawing/2014/main" id="{81D0E416-BD21-4F9A-97D8-A1EB271D0EA3}"/>
                </a:ext>
              </a:extLst>
            </p:cNvPr>
            <p:cNvGrpSpPr>
              <a:grpSpLocks/>
            </p:cNvGrpSpPr>
            <p:nvPr/>
          </p:nvGrpSpPr>
          <p:grpSpPr bwMode="auto">
            <a:xfrm rot="-297887">
              <a:off x="2313380" y="1015825"/>
              <a:ext cx="1482151" cy="1487649"/>
              <a:chOff x="3130077" y="1143064"/>
              <a:chExt cx="1735225" cy="1741663"/>
            </a:xfrm>
          </p:grpSpPr>
          <p:cxnSp>
            <p:nvCxnSpPr>
              <p:cNvPr id="62" name="直接连接符 61">
                <a:extLst>
                  <a:ext uri="{FF2B5EF4-FFF2-40B4-BE49-F238E27FC236}">
                    <a16:creationId xmlns:a16="http://schemas.microsoft.com/office/drawing/2014/main" id="{695E27C7-C9C6-42D8-91F9-2D60541EF532}"/>
                  </a:ext>
                </a:extLst>
              </p:cNvPr>
              <p:cNvCxnSpPr>
                <a:endCxn id="7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3" name="直接连接符 62">
                <a:extLst>
                  <a:ext uri="{FF2B5EF4-FFF2-40B4-BE49-F238E27FC236}">
                    <a16:creationId xmlns:a16="http://schemas.microsoft.com/office/drawing/2014/main" id="{DC5A92EE-0C8D-4D63-B998-89A04DA178A2}"/>
                  </a:ext>
                </a:extLst>
              </p:cNvPr>
              <p:cNvCxnSpPr>
                <a:stCxn id="7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73" name="椭圆 8">
                <a:extLst>
                  <a:ext uri="{FF2B5EF4-FFF2-40B4-BE49-F238E27FC236}">
                    <a16:creationId xmlns:a16="http://schemas.microsoft.com/office/drawing/2014/main" id="{8685009B-33F6-407C-9757-E3EECB38EECE}"/>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1" name="矩形 60">
              <a:extLst>
                <a:ext uri="{FF2B5EF4-FFF2-40B4-BE49-F238E27FC236}">
                  <a16:creationId xmlns:a16="http://schemas.microsoft.com/office/drawing/2014/main" id="{0FFC07D6-7C10-4426-A051-413A166FD82C}"/>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74" name="文本框 18">
            <a:extLst>
              <a:ext uri="{FF2B5EF4-FFF2-40B4-BE49-F238E27FC236}">
                <a16:creationId xmlns:a16="http://schemas.microsoft.com/office/drawing/2014/main" id="{BBEB679D-80D0-4C5B-878B-FB67A4969931}"/>
              </a:ext>
            </a:extLst>
          </p:cNvPr>
          <p:cNvSpPr txBox="1">
            <a:spLocks noChangeArrowheads="1"/>
          </p:cNvSpPr>
          <p:nvPr/>
        </p:nvSpPr>
        <p:spPr bwMode="auto">
          <a:xfrm>
            <a:off x="3375396" y="3599064"/>
            <a:ext cx="28126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所有中英文名词总量过大，其中以中文无效数据过多</a:t>
            </a:r>
            <a:r>
              <a:rPr lang="en-US" altLang="zh-CN" sz="1800" dirty="0">
                <a:solidFill>
                  <a:schemeClr val="bg1"/>
                </a:solidFill>
                <a:latin typeface="Segoe UI Semilight" pitchFamily="34" charset="0"/>
                <a:ea typeface="微软雅黑" pitchFamily="34" charset="-122"/>
                <a:cs typeface="Segoe UI Semilight" pitchFamily="34" charset="0"/>
              </a:rPr>
              <a:t>(</a:t>
            </a:r>
            <a:r>
              <a:rPr lang="zh-CN" altLang="en-US" sz="1800" dirty="0">
                <a:solidFill>
                  <a:schemeClr val="bg1"/>
                </a:solidFill>
                <a:latin typeface="Segoe UI Semilight" pitchFamily="34" charset="0"/>
                <a:ea typeface="微软雅黑" pitchFamily="34" charset="-122"/>
                <a:cs typeface="Segoe UI Semilight" pitchFamily="34" charset="0"/>
              </a:rPr>
              <a:t>非专业名词和同义词</a:t>
            </a:r>
            <a:r>
              <a:rPr lang="en-US" altLang="zh-CN" sz="1800" dirty="0">
                <a:solidFill>
                  <a:schemeClr val="bg1"/>
                </a:solidFill>
                <a:latin typeface="Segoe UI Semilight" pitchFamily="34" charset="0"/>
                <a:ea typeface="微软雅黑" pitchFamily="34" charset="-122"/>
                <a:cs typeface="Segoe UI Semilight" pitchFamily="34" charset="0"/>
              </a:rPr>
              <a:t>)</a:t>
            </a:r>
          </a:p>
        </p:txBody>
      </p:sp>
      <p:sp>
        <p:nvSpPr>
          <p:cNvPr id="75" name="文本框 18">
            <a:extLst>
              <a:ext uri="{FF2B5EF4-FFF2-40B4-BE49-F238E27FC236}">
                <a16:creationId xmlns:a16="http://schemas.microsoft.com/office/drawing/2014/main" id="{16746890-656E-4ABD-A9EE-0D5C46749C16}"/>
              </a:ext>
            </a:extLst>
          </p:cNvPr>
          <p:cNvSpPr txBox="1">
            <a:spLocks noChangeArrowheads="1"/>
          </p:cNvSpPr>
          <p:nvPr/>
        </p:nvSpPr>
        <p:spPr bwMode="auto">
          <a:xfrm>
            <a:off x="6401121" y="2753057"/>
            <a:ext cx="1919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只提取英文名词</a:t>
            </a:r>
          </a:p>
        </p:txBody>
      </p:sp>
      <p:sp>
        <p:nvSpPr>
          <p:cNvPr id="76" name="文本框 18">
            <a:extLst>
              <a:ext uri="{FF2B5EF4-FFF2-40B4-BE49-F238E27FC236}">
                <a16:creationId xmlns:a16="http://schemas.microsoft.com/office/drawing/2014/main" id="{5C991A69-81E9-4652-8109-4CA368035C65}"/>
              </a:ext>
            </a:extLst>
          </p:cNvPr>
          <p:cNvSpPr txBox="1">
            <a:spLocks noChangeArrowheads="1"/>
          </p:cNvSpPr>
          <p:nvPr/>
        </p:nvSpPr>
        <p:spPr bwMode="auto">
          <a:xfrm>
            <a:off x="4066413" y="1347149"/>
            <a:ext cx="1864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可能原因</a:t>
            </a:r>
          </a:p>
        </p:txBody>
      </p:sp>
      <p:grpSp>
        <p:nvGrpSpPr>
          <p:cNvPr id="39" name="组合 38">
            <a:extLst>
              <a:ext uri="{FF2B5EF4-FFF2-40B4-BE49-F238E27FC236}">
                <a16:creationId xmlns:a16="http://schemas.microsoft.com/office/drawing/2014/main" id="{41A47EBB-C978-4159-BF44-C1F098E725A4}"/>
              </a:ext>
            </a:extLst>
          </p:cNvPr>
          <p:cNvGrpSpPr>
            <a:grpSpLocks/>
          </p:cNvGrpSpPr>
          <p:nvPr/>
        </p:nvGrpSpPr>
        <p:grpSpPr bwMode="auto">
          <a:xfrm>
            <a:off x="6570182" y="3014460"/>
            <a:ext cx="1519237" cy="892639"/>
            <a:chOff x="1069042" y="1209306"/>
            <a:chExt cx="1789697" cy="892268"/>
          </a:xfrm>
        </p:grpSpPr>
        <p:sp>
          <p:nvSpPr>
            <p:cNvPr id="40" name="矩形 13">
              <a:extLst>
                <a:ext uri="{FF2B5EF4-FFF2-40B4-BE49-F238E27FC236}">
                  <a16:creationId xmlns:a16="http://schemas.microsoft.com/office/drawing/2014/main" id="{8D1AAEAC-2D6D-404A-87A1-F5736EB45388}"/>
                </a:ext>
              </a:extLst>
            </p:cNvPr>
            <p:cNvSpPr>
              <a:spLocks noChangeArrowheads="1"/>
            </p:cNvSpPr>
            <p:nvPr/>
          </p:nvSpPr>
          <p:spPr bwMode="auto">
            <a:xfrm>
              <a:off x="1069042" y="1344247"/>
              <a:ext cx="1789697" cy="75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使用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NLTK</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对分类出的英文单词再次进行过滤，得到的效果较好</a:t>
              </a:r>
            </a:p>
          </p:txBody>
        </p:sp>
        <p:sp>
          <p:nvSpPr>
            <p:cNvPr id="44" name="文本框 43">
              <a:extLst>
                <a:ext uri="{FF2B5EF4-FFF2-40B4-BE49-F238E27FC236}">
                  <a16:creationId xmlns:a16="http://schemas.microsoft.com/office/drawing/2014/main" id="{FE55B1D0-B04B-416E-B00A-DC0C5888FD33}"/>
                </a:ext>
              </a:extLst>
            </p:cNvPr>
            <p:cNvSpPr txBox="1">
              <a:spLocks noChangeArrowheads="1"/>
            </p:cNvSpPr>
            <p:nvPr/>
          </p:nvSpPr>
          <p:spPr bwMode="auto">
            <a:xfrm>
              <a:off x="1260168" y="1209306"/>
              <a:ext cx="1358595" cy="52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chemeClr val="bg1"/>
                  </a:solidFill>
                  <a:latin typeface="微软雅黑" pitchFamily="34" charset="-122"/>
                  <a:ea typeface="微软雅黑" pitchFamily="34" charset="-122"/>
                </a:rPr>
                <a:t>NLTK</a:t>
              </a:r>
              <a:r>
                <a:rPr lang="zh-CN" altLang="en-US" sz="1400" b="1" dirty="0">
                  <a:solidFill>
                    <a:schemeClr val="bg1"/>
                  </a:solidFill>
                  <a:latin typeface="微软雅黑" pitchFamily="34" charset="-122"/>
                  <a:ea typeface="微软雅黑" pitchFamily="34" charset="-122"/>
                </a:rPr>
                <a:t>分词</a:t>
              </a:r>
              <a:r>
                <a:rPr lang="en-US" altLang="zh-CN" sz="1400" b="1" dirty="0">
                  <a:solidFill>
                    <a:schemeClr val="bg1"/>
                  </a:solidFill>
                  <a:latin typeface="微软雅黑" pitchFamily="34" charset="-122"/>
                  <a:ea typeface="微软雅黑" pitchFamily="34" charset="-122"/>
                </a:rPr>
                <a:t>	</a:t>
              </a:r>
              <a:endParaRPr lang="zh-CN" altLang="en-US" sz="1400" b="1" dirty="0">
                <a:solidFill>
                  <a:schemeClr val="bg1"/>
                </a:solidFill>
                <a:latin typeface="微软雅黑" pitchFamily="34" charset="-122"/>
                <a:ea typeface="微软雅黑" pitchFamily="34" charset="-122"/>
              </a:endParaRPr>
            </a:p>
          </p:txBody>
        </p:sp>
      </p:grpSp>
      <p:pic>
        <p:nvPicPr>
          <p:cNvPr id="5" name="图片 4">
            <a:extLst>
              <a:ext uri="{FF2B5EF4-FFF2-40B4-BE49-F238E27FC236}">
                <a16:creationId xmlns:a16="http://schemas.microsoft.com/office/drawing/2014/main" id="{94823DC5-4EA3-456A-BC0C-EBA1018F9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89" y="3889612"/>
            <a:ext cx="2009299" cy="905506"/>
          </a:xfrm>
          <a:prstGeom prst="rect">
            <a:avLst/>
          </a:prstGeom>
        </p:spPr>
      </p:pic>
      <p:pic>
        <p:nvPicPr>
          <p:cNvPr id="8" name="图片 7">
            <a:extLst>
              <a:ext uri="{FF2B5EF4-FFF2-40B4-BE49-F238E27FC236}">
                <a16:creationId xmlns:a16="http://schemas.microsoft.com/office/drawing/2014/main" id="{E62146E2-F75E-43B9-B91D-877C48760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54" y="3336198"/>
            <a:ext cx="2503845" cy="1240112"/>
          </a:xfrm>
          <a:prstGeom prst="rect">
            <a:avLst/>
          </a:prstGeom>
        </p:spPr>
      </p:pic>
      <p:grpSp>
        <p:nvGrpSpPr>
          <p:cNvPr id="64" name="组合 63">
            <a:extLst>
              <a:ext uri="{FF2B5EF4-FFF2-40B4-BE49-F238E27FC236}">
                <a16:creationId xmlns:a16="http://schemas.microsoft.com/office/drawing/2014/main" id="{736AB057-D5B3-4DB3-9F6B-4CB7E1C5F526}"/>
              </a:ext>
            </a:extLst>
          </p:cNvPr>
          <p:cNvGrpSpPr>
            <a:grpSpLocks/>
          </p:cNvGrpSpPr>
          <p:nvPr/>
        </p:nvGrpSpPr>
        <p:grpSpPr bwMode="auto">
          <a:xfrm>
            <a:off x="3205" y="2828639"/>
            <a:ext cx="3184689" cy="526811"/>
            <a:chOff x="938957" y="1225567"/>
            <a:chExt cx="3751639" cy="526592"/>
          </a:xfrm>
        </p:grpSpPr>
        <p:sp>
          <p:nvSpPr>
            <p:cNvPr id="65" name="矩形 13">
              <a:extLst>
                <a:ext uri="{FF2B5EF4-FFF2-40B4-BE49-F238E27FC236}">
                  <a16:creationId xmlns:a16="http://schemas.microsoft.com/office/drawing/2014/main" id="{A36FD5A3-1CD0-49D9-907B-AB77757B921E}"/>
                </a:ext>
              </a:extLst>
            </p:cNvPr>
            <p:cNvSpPr>
              <a:spLocks noChangeArrowheads="1"/>
            </p:cNvSpPr>
            <p:nvPr/>
          </p:nvSpPr>
          <p:spPr bwMode="auto">
            <a:xfrm>
              <a:off x="2024254" y="1225567"/>
              <a:ext cx="2666342" cy="52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岗位需求描述中有很多杂乱信息，并且对专业技术词汇的提取手段欠缺。</a:t>
              </a:r>
            </a:p>
          </p:txBody>
        </p:sp>
        <p:sp>
          <p:nvSpPr>
            <p:cNvPr id="66" name="文本框 83">
              <a:extLst>
                <a:ext uri="{FF2B5EF4-FFF2-40B4-BE49-F238E27FC236}">
                  <a16:creationId xmlns:a16="http://schemas.microsoft.com/office/drawing/2014/main" id="{D577FDC1-DBBE-41D6-87A3-70A63424A660}"/>
                </a:ext>
              </a:extLst>
            </p:cNvPr>
            <p:cNvSpPr txBox="1">
              <a:spLocks noChangeArrowheads="1"/>
            </p:cNvSpPr>
            <p:nvPr/>
          </p:nvSpPr>
          <p:spPr bwMode="auto">
            <a:xfrm>
              <a:off x="938957" y="1365162"/>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名词杂乱</a:t>
              </a:r>
            </a:p>
          </p:txBody>
        </p:sp>
      </p:grpSp>
      <p:grpSp>
        <p:nvGrpSpPr>
          <p:cNvPr id="67" name="组合 66">
            <a:extLst>
              <a:ext uri="{FF2B5EF4-FFF2-40B4-BE49-F238E27FC236}">
                <a16:creationId xmlns:a16="http://schemas.microsoft.com/office/drawing/2014/main" id="{3E450E75-6FF2-4A1D-820A-0C509E70D3C4}"/>
              </a:ext>
            </a:extLst>
          </p:cNvPr>
          <p:cNvGrpSpPr>
            <a:grpSpLocks/>
          </p:cNvGrpSpPr>
          <p:nvPr/>
        </p:nvGrpSpPr>
        <p:grpSpPr bwMode="auto">
          <a:xfrm>
            <a:off x="3329577" y="2783538"/>
            <a:ext cx="2746426" cy="890693"/>
            <a:chOff x="1054059" y="1093433"/>
            <a:chExt cx="3235354" cy="890321"/>
          </a:xfrm>
        </p:grpSpPr>
        <p:sp>
          <p:nvSpPr>
            <p:cNvPr id="68" name="矩形 13">
              <a:extLst>
                <a:ext uri="{FF2B5EF4-FFF2-40B4-BE49-F238E27FC236}">
                  <a16:creationId xmlns:a16="http://schemas.microsoft.com/office/drawing/2014/main" id="{A15E1305-25BE-4CC9-AE86-23B9B7B50AEC}"/>
                </a:ext>
              </a:extLst>
            </p:cNvPr>
            <p:cNvSpPr>
              <a:spLocks noChangeArrowheads="1"/>
            </p:cNvSpPr>
            <p:nvPr/>
          </p:nvSpPr>
          <p:spPr bwMode="auto">
            <a:xfrm>
              <a:off x="2210360" y="1093433"/>
              <a:ext cx="2079053" cy="89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我们先尝试使用结巴分词提取中文名词和英文单词，发现效果一般</a:t>
              </a:r>
            </a:p>
          </p:txBody>
        </p:sp>
        <p:sp>
          <p:nvSpPr>
            <p:cNvPr id="69" name="文本框 68">
              <a:extLst>
                <a:ext uri="{FF2B5EF4-FFF2-40B4-BE49-F238E27FC236}">
                  <a16:creationId xmlns:a16="http://schemas.microsoft.com/office/drawing/2014/main" id="{EDAC41F3-D4F2-478A-A847-E9C9F534F7B3}"/>
                </a:ext>
              </a:extLst>
            </p:cNvPr>
            <p:cNvSpPr txBox="1">
              <a:spLocks noChangeArrowheads="1"/>
            </p:cNvSpPr>
            <p:nvPr/>
          </p:nvSpPr>
          <p:spPr bwMode="auto">
            <a:xfrm>
              <a:off x="1054059" y="1339781"/>
              <a:ext cx="1358595" cy="52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结巴分词</a:t>
              </a:r>
              <a:r>
                <a:rPr lang="en-US" altLang="zh-CN" sz="1400" b="1" dirty="0">
                  <a:solidFill>
                    <a:schemeClr val="bg1"/>
                  </a:solidFill>
                  <a:latin typeface="微软雅黑" pitchFamily="34" charset="-122"/>
                  <a:ea typeface="微软雅黑" pitchFamily="34" charset="-122"/>
                </a:rPr>
                <a:t>	</a:t>
              </a:r>
              <a:endParaRPr lang="zh-CN" altLang="en-US" sz="1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5984426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50" fill="hold"/>
                                        <p:tgtEl>
                                          <p:spTgt spid="32"/>
                                        </p:tgtEl>
                                        <p:attrNameLst>
                                          <p:attrName>ppt_x</p:attrName>
                                        </p:attrNameLst>
                                      </p:cBhvr>
                                      <p:tavLst>
                                        <p:tav tm="0">
                                          <p:val>
                                            <p:strVal val="0-#ppt_w/2"/>
                                          </p:val>
                                        </p:tav>
                                        <p:tav tm="100000">
                                          <p:val>
                                            <p:strVal val="#ppt_x"/>
                                          </p:val>
                                        </p:tav>
                                      </p:tavLst>
                                    </p:anim>
                                    <p:anim calcmode="lin" valueType="num">
                                      <p:cBhvr additive="base">
                                        <p:cTn id="20" dur="55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50" fill="hold"/>
                                        <p:tgtEl>
                                          <p:spTgt spid="41"/>
                                        </p:tgtEl>
                                        <p:attrNameLst>
                                          <p:attrName>ppt_x</p:attrName>
                                        </p:attrNameLst>
                                      </p:cBhvr>
                                      <p:tavLst>
                                        <p:tav tm="0">
                                          <p:val>
                                            <p:strVal val="0-#ppt_w/2"/>
                                          </p:val>
                                        </p:tav>
                                        <p:tav tm="100000">
                                          <p:val>
                                            <p:strVal val="#ppt_x"/>
                                          </p:val>
                                        </p:tav>
                                      </p:tavLst>
                                    </p:anim>
                                    <p:anim calcmode="lin" valueType="num">
                                      <p:cBhvr additive="base">
                                        <p:cTn id="24" dur="550" fill="hold"/>
                                        <p:tgtEl>
                                          <p:spTgt spid="41"/>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par>
                                <p:cTn id="35" presetID="53" presetClass="entr" presetSubtype="16"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47"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anim calcmode="lin" valueType="num">
                                      <p:cBhvr>
                                        <p:cTn id="50" dur="500" fill="hold"/>
                                        <p:tgtEl>
                                          <p:spTgt spid="64"/>
                                        </p:tgtEl>
                                        <p:attrNameLst>
                                          <p:attrName>ppt_x</p:attrName>
                                        </p:attrNameLst>
                                      </p:cBhvr>
                                      <p:tavLst>
                                        <p:tav tm="0">
                                          <p:val>
                                            <p:strVal val="#ppt_x"/>
                                          </p:val>
                                        </p:tav>
                                        <p:tav tm="100000">
                                          <p:val>
                                            <p:strVal val="#ppt_x"/>
                                          </p:val>
                                        </p:tav>
                                      </p:tavLst>
                                    </p:anim>
                                    <p:anim calcmode="lin" valueType="num">
                                      <p:cBhvr>
                                        <p:cTn id="51" dur="500" fill="hold"/>
                                        <p:tgtEl>
                                          <p:spTgt spid="6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anim calcmode="lin" valueType="num">
                                      <p:cBhvr>
                                        <p:cTn id="55" dur="500" fill="hold"/>
                                        <p:tgtEl>
                                          <p:spTgt spid="67"/>
                                        </p:tgtEl>
                                        <p:attrNameLst>
                                          <p:attrName>ppt_x</p:attrName>
                                        </p:attrNameLst>
                                      </p:cBhvr>
                                      <p:tavLst>
                                        <p:tav tm="0">
                                          <p:val>
                                            <p:strVal val="#ppt_x"/>
                                          </p:val>
                                        </p:tav>
                                        <p:tav tm="100000">
                                          <p:val>
                                            <p:strVal val="#ppt_x"/>
                                          </p:val>
                                        </p:tav>
                                      </p:tavLst>
                                    </p:anim>
                                    <p:anim calcmode="lin" valueType="num">
                                      <p:cBhvr>
                                        <p:cTn id="56"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8" y="384572"/>
            <a:ext cx="474266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困难</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分布式任务分配不佳</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DE729111-9459-46E9-AF55-0401427FC9E1}"/>
              </a:ext>
            </a:extLst>
          </p:cNvPr>
          <p:cNvPicPr>
            <a:picLocks noChangeAspect="1"/>
          </p:cNvPicPr>
          <p:nvPr/>
        </p:nvPicPr>
        <p:blipFill>
          <a:blip r:embed="rId3"/>
          <a:stretch>
            <a:fillRect/>
          </a:stretch>
        </p:blipFill>
        <p:spPr>
          <a:xfrm>
            <a:off x="223179" y="3149895"/>
            <a:ext cx="2975515" cy="981190"/>
          </a:xfrm>
          <a:prstGeom prst="rect">
            <a:avLst/>
          </a:prstGeom>
        </p:spPr>
      </p:pic>
      <p:grpSp>
        <p:nvGrpSpPr>
          <p:cNvPr id="32" name="组合 31">
            <a:extLst>
              <a:ext uri="{FF2B5EF4-FFF2-40B4-BE49-F238E27FC236}">
                <a16:creationId xmlns:a16="http://schemas.microsoft.com/office/drawing/2014/main" id="{14E2AD2D-975D-4337-AAE0-7D4BD428C2FC}"/>
              </a:ext>
            </a:extLst>
          </p:cNvPr>
          <p:cNvGrpSpPr>
            <a:grpSpLocks/>
          </p:cNvGrpSpPr>
          <p:nvPr/>
        </p:nvGrpSpPr>
        <p:grpSpPr bwMode="auto">
          <a:xfrm>
            <a:off x="142122" y="1267820"/>
            <a:ext cx="3495206" cy="550862"/>
            <a:chOff x="533400" y="1528997"/>
            <a:chExt cx="1829490" cy="550887"/>
          </a:xfrm>
        </p:grpSpPr>
        <p:sp>
          <p:nvSpPr>
            <p:cNvPr id="33" name="五边形 64">
              <a:extLst>
                <a:ext uri="{FF2B5EF4-FFF2-40B4-BE49-F238E27FC236}">
                  <a16:creationId xmlns:a16="http://schemas.microsoft.com/office/drawing/2014/main" id="{C0476D20-A5FB-46A9-97A5-55DE7D56AF71}"/>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4" name="文本框 17">
              <a:extLst>
                <a:ext uri="{FF2B5EF4-FFF2-40B4-BE49-F238E27FC236}">
                  <a16:creationId xmlns:a16="http://schemas.microsoft.com/office/drawing/2014/main" id="{D828A10D-FF43-4EC8-9411-7BA7A7DE402B}"/>
                </a:ext>
              </a:extLst>
            </p:cNvPr>
            <p:cNvSpPr txBox="1">
              <a:spLocks noChangeArrowheads="1"/>
            </p:cNvSpPr>
            <p:nvPr/>
          </p:nvSpPr>
          <p:spPr bwMode="auto">
            <a:xfrm>
              <a:off x="651878" y="1599221"/>
              <a:ext cx="1619091"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任务没能正常分配给</a:t>
              </a:r>
              <a:r>
                <a:rPr lang="en-US" altLang="zh-CN" sz="1800" b="1" dirty="0">
                  <a:solidFill>
                    <a:schemeClr val="bg1"/>
                  </a:solidFill>
                  <a:latin typeface="Segoe UI Semilight" pitchFamily="34" charset="0"/>
                  <a:ea typeface="微软雅黑" pitchFamily="34" charset="-122"/>
                  <a:cs typeface="Segoe UI Semilight" pitchFamily="34" charset="0"/>
                </a:rPr>
                <a:t>worker</a:t>
              </a:r>
              <a:endParaRPr lang="zh-CN" altLang="en-US" sz="1800" b="1" dirty="0">
                <a:solidFill>
                  <a:schemeClr val="bg1"/>
                </a:solidFill>
                <a:latin typeface="Segoe UI Semilight" pitchFamily="34" charset="0"/>
                <a:ea typeface="微软雅黑" pitchFamily="34" charset="-122"/>
                <a:cs typeface="Segoe UI Semilight" pitchFamily="34" charset="0"/>
              </a:endParaRPr>
            </a:p>
          </p:txBody>
        </p:sp>
      </p:grpSp>
      <p:grpSp>
        <p:nvGrpSpPr>
          <p:cNvPr id="41" name="组合 40">
            <a:extLst>
              <a:ext uri="{FF2B5EF4-FFF2-40B4-BE49-F238E27FC236}">
                <a16:creationId xmlns:a16="http://schemas.microsoft.com/office/drawing/2014/main" id="{92F6B7D1-D970-4B02-8167-EB1E2DF68A34}"/>
              </a:ext>
            </a:extLst>
          </p:cNvPr>
          <p:cNvGrpSpPr>
            <a:grpSpLocks/>
          </p:cNvGrpSpPr>
          <p:nvPr/>
        </p:nvGrpSpPr>
        <p:grpSpPr bwMode="auto">
          <a:xfrm>
            <a:off x="5930186" y="1246358"/>
            <a:ext cx="2743199" cy="777454"/>
            <a:chOff x="2283957" y="1528997"/>
            <a:chExt cx="1640420" cy="731793"/>
          </a:xfrm>
        </p:grpSpPr>
        <p:sp>
          <p:nvSpPr>
            <p:cNvPr id="42" name="任意多边形 67">
              <a:extLst>
                <a:ext uri="{FF2B5EF4-FFF2-40B4-BE49-F238E27FC236}">
                  <a16:creationId xmlns:a16="http://schemas.microsoft.com/office/drawing/2014/main" id="{5D892EDD-EFEA-437C-B341-EE753237C48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43" name="文本框 18">
              <a:extLst>
                <a:ext uri="{FF2B5EF4-FFF2-40B4-BE49-F238E27FC236}">
                  <a16:creationId xmlns:a16="http://schemas.microsoft.com/office/drawing/2014/main" id="{CFC395CC-6D16-4E8E-909C-A0F56E587DC2}"/>
                </a:ext>
              </a:extLst>
            </p:cNvPr>
            <p:cNvSpPr txBox="1">
              <a:spLocks noChangeArrowheads="1"/>
            </p:cNvSpPr>
            <p:nvPr/>
          </p:nvSpPr>
          <p:spPr bwMode="auto">
            <a:xfrm>
              <a:off x="2767588" y="1614430"/>
              <a:ext cx="945919" cy="64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解决方案</a:t>
              </a:r>
            </a:p>
          </p:txBody>
        </p:sp>
      </p:grpSp>
      <p:sp>
        <p:nvSpPr>
          <p:cNvPr id="45" name="任意多边形 67">
            <a:extLst>
              <a:ext uri="{FF2B5EF4-FFF2-40B4-BE49-F238E27FC236}">
                <a16:creationId xmlns:a16="http://schemas.microsoft.com/office/drawing/2014/main" id="{4908A8DE-E8AC-4F43-9DB4-4654778E490D}"/>
              </a:ext>
            </a:extLst>
          </p:cNvPr>
          <p:cNvSpPr/>
          <p:nvPr/>
        </p:nvSpPr>
        <p:spPr bwMode="auto">
          <a:xfrm>
            <a:off x="3556262" y="1267820"/>
            <a:ext cx="2531665" cy="527991"/>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grpSp>
        <p:nvGrpSpPr>
          <p:cNvPr id="47" name="组合 46">
            <a:extLst>
              <a:ext uri="{FF2B5EF4-FFF2-40B4-BE49-F238E27FC236}">
                <a16:creationId xmlns:a16="http://schemas.microsoft.com/office/drawing/2014/main" id="{C52104C5-2E56-4FC5-8BBA-FDAA2CE50EE9}"/>
              </a:ext>
            </a:extLst>
          </p:cNvPr>
          <p:cNvGrpSpPr>
            <a:grpSpLocks/>
          </p:cNvGrpSpPr>
          <p:nvPr/>
        </p:nvGrpSpPr>
        <p:grpSpPr bwMode="auto">
          <a:xfrm>
            <a:off x="142122" y="2042282"/>
            <a:ext cx="3155565" cy="2603266"/>
            <a:chOff x="839089" y="1015825"/>
            <a:chExt cx="4688114" cy="4877531"/>
          </a:xfrm>
        </p:grpSpPr>
        <p:grpSp>
          <p:nvGrpSpPr>
            <p:cNvPr id="48" name="组合 4">
              <a:extLst>
                <a:ext uri="{FF2B5EF4-FFF2-40B4-BE49-F238E27FC236}">
                  <a16:creationId xmlns:a16="http://schemas.microsoft.com/office/drawing/2014/main" id="{D7313A57-85CA-406C-9D39-FDE4CB291FBB}"/>
                </a:ext>
              </a:extLst>
            </p:cNvPr>
            <p:cNvGrpSpPr>
              <a:grpSpLocks/>
            </p:cNvGrpSpPr>
            <p:nvPr/>
          </p:nvGrpSpPr>
          <p:grpSpPr bwMode="auto">
            <a:xfrm rot="-297887">
              <a:off x="2313380" y="1015825"/>
              <a:ext cx="1482151" cy="1487649"/>
              <a:chOff x="3130077" y="1143064"/>
              <a:chExt cx="1735225" cy="1741663"/>
            </a:xfrm>
          </p:grpSpPr>
          <p:cxnSp>
            <p:nvCxnSpPr>
              <p:cNvPr id="50" name="直接连接符 49">
                <a:extLst>
                  <a:ext uri="{FF2B5EF4-FFF2-40B4-BE49-F238E27FC236}">
                    <a16:creationId xmlns:a16="http://schemas.microsoft.com/office/drawing/2014/main" id="{3DD01665-80AC-4D88-AD77-E9A75E52BED8}"/>
                  </a:ext>
                </a:extLst>
              </p:cNvPr>
              <p:cNvCxnSpPr>
                <a:endCxn id="52"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1" name="直接连接符 50">
                <a:extLst>
                  <a:ext uri="{FF2B5EF4-FFF2-40B4-BE49-F238E27FC236}">
                    <a16:creationId xmlns:a16="http://schemas.microsoft.com/office/drawing/2014/main" id="{F287E886-32E3-4009-AD42-7277F6011F15}"/>
                  </a:ext>
                </a:extLst>
              </p:cNvPr>
              <p:cNvCxnSpPr>
                <a:stCxn id="52"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2" name="椭圆 8">
                <a:extLst>
                  <a:ext uri="{FF2B5EF4-FFF2-40B4-BE49-F238E27FC236}">
                    <a16:creationId xmlns:a16="http://schemas.microsoft.com/office/drawing/2014/main" id="{262F0C7C-9354-4072-B06E-08C24AC04B0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9" name="矩形 48">
              <a:extLst>
                <a:ext uri="{FF2B5EF4-FFF2-40B4-BE49-F238E27FC236}">
                  <a16:creationId xmlns:a16="http://schemas.microsoft.com/office/drawing/2014/main" id="{26431CCC-3877-45C4-BA89-855E53C557E6}"/>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462F985C-3AEC-40F0-8BE3-FEDEB9B6729C}"/>
              </a:ext>
            </a:extLst>
          </p:cNvPr>
          <p:cNvGrpSpPr>
            <a:grpSpLocks/>
          </p:cNvGrpSpPr>
          <p:nvPr/>
        </p:nvGrpSpPr>
        <p:grpSpPr bwMode="auto">
          <a:xfrm>
            <a:off x="3365779" y="2033173"/>
            <a:ext cx="2803214" cy="2586823"/>
            <a:chOff x="839089" y="1015825"/>
            <a:chExt cx="4688114" cy="4877531"/>
          </a:xfrm>
        </p:grpSpPr>
        <p:grpSp>
          <p:nvGrpSpPr>
            <p:cNvPr id="54" name="组合 4">
              <a:extLst>
                <a:ext uri="{FF2B5EF4-FFF2-40B4-BE49-F238E27FC236}">
                  <a16:creationId xmlns:a16="http://schemas.microsoft.com/office/drawing/2014/main" id="{7164D70D-0D0A-4046-8531-7C7DA1BB337A}"/>
                </a:ext>
              </a:extLst>
            </p:cNvPr>
            <p:cNvGrpSpPr>
              <a:grpSpLocks/>
            </p:cNvGrpSpPr>
            <p:nvPr/>
          </p:nvGrpSpPr>
          <p:grpSpPr bwMode="auto">
            <a:xfrm rot="-297887">
              <a:off x="2313380" y="1015825"/>
              <a:ext cx="1482151" cy="1487649"/>
              <a:chOff x="3130077" y="1143064"/>
              <a:chExt cx="1735225" cy="1741663"/>
            </a:xfrm>
          </p:grpSpPr>
          <p:cxnSp>
            <p:nvCxnSpPr>
              <p:cNvPr id="56" name="直接连接符 55">
                <a:extLst>
                  <a:ext uri="{FF2B5EF4-FFF2-40B4-BE49-F238E27FC236}">
                    <a16:creationId xmlns:a16="http://schemas.microsoft.com/office/drawing/2014/main" id="{77C9AA97-D48F-4E0B-A464-1416966AC107}"/>
                  </a:ext>
                </a:extLst>
              </p:cNvPr>
              <p:cNvCxnSpPr>
                <a:endCxn id="5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7" name="直接连接符 56">
                <a:extLst>
                  <a:ext uri="{FF2B5EF4-FFF2-40B4-BE49-F238E27FC236}">
                    <a16:creationId xmlns:a16="http://schemas.microsoft.com/office/drawing/2014/main" id="{0F07AA8A-1524-4219-ABB9-1902B684E06A}"/>
                  </a:ext>
                </a:extLst>
              </p:cNvPr>
              <p:cNvCxnSpPr>
                <a:stCxn id="5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8" name="椭圆 8">
                <a:extLst>
                  <a:ext uri="{FF2B5EF4-FFF2-40B4-BE49-F238E27FC236}">
                    <a16:creationId xmlns:a16="http://schemas.microsoft.com/office/drawing/2014/main" id="{1398DE01-75D5-4104-9394-BDB070FF8030}"/>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55" name="矩形 54">
              <a:extLst>
                <a:ext uri="{FF2B5EF4-FFF2-40B4-BE49-F238E27FC236}">
                  <a16:creationId xmlns:a16="http://schemas.microsoft.com/office/drawing/2014/main" id="{16A0DD47-1FCB-41DA-B8E5-5EAAF2102387}"/>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3ED18004-670C-467A-BD50-6EEA1D1418AE}"/>
              </a:ext>
            </a:extLst>
          </p:cNvPr>
          <p:cNvGrpSpPr>
            <a:grpSpLocks/>
          </p:cNvGrpSpPr>
          <p:nvPr/>
        </p:nvGrpSpPr>
        <p:grpSpPr bwMode="auto">
          <a:xfrm>
            <a:off x="6315736" y="2003769"/>
            <a:ext cx="2085606" cy="2616227"/>
            <a:chOff x="839089" y="1015825"/>
            <a:chExt cx="4688114" cy="4877531"/>
          </a:xfrm>
        </p:grpSpPr>
        <p:grpSp>
          <p:nvGrpSpPr>
            <p:cNvPr id="60" name="组合 4">
              <a:extLst>
                <a:ext uri="{FF2B5EF4-FFF2-40B4-BE49-F238E27FC236}">
                  <a16:creationId xmlns:a16="http://schemas.microsoft.com/office/drawing/2014/main" id="{81D0E416-BD21-4F9A-97D8-A1EB271D0EA3}"/>
                </a:ext>
              </a:extLst>
            </p:cNvPr>
            <p:cNvGrpSpPr>
              <a:grpSpLocks/>
            </p:cNvGrpSpPr>
            <p:nvPr/>
          </p:nvGrpSpPr>
          <p:grpSpPr bwMode="auto">
            <a:xfrm rot="-297887">
              <a:off x="2313380" y="1015825"/>
              <a:ext cx="1482151" cy="1487649"/>
              <a:chOff x="3130077" y="1143064"/>
              <a:chExt cx="1735225" cy="1741663"/>
            </a:xfrm>
          </p:grpSpPr>
          <p:cxnSp>
            <p:nvCxnSpPr>
              <p:cNvPr id="62" name="直接连接符 61">
                <a:extLst>
                  <a:ext uri="{FF2B5EF4-FFF2-40B4-BE49-F238E27FC236}">
                    <a16:creationId xmlns:a16="http://schemas.microsoft.com/office/drawing/2014/main" id="{695E27C7-C9C6-42D8-91F9-2D60541EF532}"/>
                  </a:ext>
                </a:extLst>
              </p:cNvPr>
              <p:cNvCxnSpPr>
                <a:endCxn id="7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3" name="直接连接符 62">
                <a:extLst>
                  <a:ext uri="{FF2B5EF4-FFF2-40B4-BE49-F238E27FC236}">
                    <a16:creationId xmlns:a16="http://schemas.microsoft.com/office/drawing/2014/main" id="{DC5A92EE-0C8D-4D63-B998-89A04DA178A2}"/>
                  </a:ext>
                </a:extLst>
              </p:cNvPr>
              <p:cNvCxnSpPr>
                <a:stCxn id="7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73" name="椭圆 8">
                <a:extLst>
                  <a:ext uri="{FF2B5EF4-FFF2-40B4-BE49-F238E27FC236}">
                    <a16:creationId xmlns:a16="http://schemas.microsoft.com/office/drawing/2014/main" id="{8685009B-33F6-407C-9757-E3EECB38EECE}"/>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1" name="矩形 60">
              <a:extLst>
                <a:ext uri="{FF2B5EF4-FFF2-40B4-BE49-F238E27FC236}">
                  <a16:creationId xmlns:a16="http://schemas.microsoft.com/office/drawing/2014/main" id="{0FFC07D6-7C10-4426-A051-413A166FD82C}"/>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FB9C9F5D-D47E-4851-850A-664C5E552567}"/>
              </a:ext>
            </a:extLst>
          </p:cNvPr>
          <p:cNvPicPr>
            <a:picLocks noChangeAspect="1"/>
          </p:cNvPicPr>
          <p:nvPr/>
        </p:nvPicPr>
        <p:blipFill>
          <a:blip r:embed="rId4"/>
          <a:stretch>
            <a:fillRect/>
          </a:stretch>
        </p:blipFill>
        <p:spPr>
          <a:xfrm>
            <a:off x="3455552" y="3428185"/>
            <a:ext cx="2671215" cy="1052159"/>
          </a:xfrm>
          <a:prstGeom prst="rect">
            <a:avLst/>
          </a:prstGeom>
        </p:spPr>
      </p:pic>
      <p:sp>
        <p:nvSpPr>
          <p:cNvPr id="74" name="文本框 18">
            <a:extLst>
              <a:ext uri="{FF2B5EF4-FFF2-40B4-BE49-F238E27FC236}">
                <a16:creationId xmlns:a16="http://schemas.microsoft.com/office/drawing/2014/main" id="{BBEB679D-80D0-4C5B-878B-FB67A4969931}"/>
              </a:ext>
            </a:extLst>
          </p:cNvPr>
          <p:cNvSpPr txBox="1">
            <a:spLocks noChangeArrowheads="1"/>
          </p:cNvSpPr>
          <p:nvPr/>
        </p:nvSpPr>
        <p:spPr bwMode="auto">
          <a:xfrm>
            <a:off x="3413326" y="2849209"/>
            <a:ext cx="2602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提前进行了</a:t>
            </a:r>
            <a:r>
              <a:rPr lang="en-US" altLang="zh-CN" sz="1800" b="1" dirty="0">
                <a:solidFill>
                  <a:schemeClr val="bg1"/>
                </a:solidFill>
                <a:latin typeface="Segoe UI Semilight" pitchFamily="34" charset="0"/>
                <a:ea typeface="微软雅黑" pitchFamily="34" charset="-122"/>
                <a:cs typeface="Segoe UI Semilight" pitchFamily="34" charset="0"/>
              </a:rPr>
              <a:t>collect</a:t>
            </a:r>
            <a:r>
              <a:rPr lang="zh-CN" altLang="en-US" sz="1800" dirty="0">
                <a:solidFill>
                  <a:schemeClr val="bg1"/>
                </a:solidFill>
                <a:latin typeface="Segoe UI Semilight" pitchFamily="34" charset="0"/>
                <a:ea typeface="微软雅黑" pitchFamily="34" charset="-122"/>
                <a:cs typeface="Segoe UI Semilight" pitchFamily="34" charset="0"/>
              </a:rPr>
              <a:t>操作</a:t>
            </a:r>
            <a:endParaRPr lang="en-US" altLang="zh-CN" sz="1800" dirty="0">
              <a:solidFill>
                <a:schemeClr val="bg1"/>
              </a:solidFill>
              <a:latin typeface="Segoe UI Semilight" pitchFamily="34" charset="0"/>
              <a:ea typeface="微软雅黑" pitchFamily="34" charset="-122"/>
              <a:cs typeface="Segoe UI Semilight" pitchFamily="34" charset="0"/>
            </a:endParaRPr>
          </a:p>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导致</a:t>
            </a:r>
            <a:r>
              <a:rPr lang="en-US" altLang="zh-CN" sz="1800" dirty="0">
                <a:solidFill>
                  <a:schemeClr val="bg1"/>
                </a:solidFill>
                <a:latin typeface="Segoe UI Semilight" pitchFamily="34" charset="0"/>
                <a:ea typeface="微软雅黑" pitchFamily="34" charset="-122"/>
                <a:cs typeface="Segoe UI Semilight" pitchFamily="34" charset="0"/>
              </a:rPr>
              <a:t>worker</a:t>
            </a:r>
            <a:r>
              <a:rPr lang="zh-CN" altLang="en-US" sz="1800" dirty="0">
                <a:solidFill>
                  <a:schemeClr val="bg1"/>
                </a:solidFill>
                <a:latin typeface="Segoe UI Semilight" pitchFamily="34" charset="0"/>
                <a:ea typeface="微软雅黑" pitchFamily="34" charset="-122"/>
                <a:cs typeface="Segoe UI Semilight" pitchFamily="34" charset="0"/>
              </a:rPr>
              <a:t>没活可干</a:t>
            </a:r>
          </a:p>
        </p:txBody>
      </p:sp>
      <p:sp>
        <p:nvSpPr>
          <p:cNvPr id="75" name="文本框 18">
            <a:extLst>
              <a:ext uri="{FF2B5EF4-FFF2-40B4-BE49-F238E27FC236}">
                <a16:creationId xmlns:a16="http://schemas.microsoft.com/office/drawing/2014/main" id="{16746890-656E-4ABD-A9EE-0D5C46749C16}"/>
              </a:ext>
            </a:extLst>
          </p:cNvPr>
          <p:cNvSpPr txBox="1">
            <a:spLocks noChangeArrowheads="1"/>
          </p:cNvSpPr>
          <p:nvPr/>
        </p:nvSpPr>
        <p:spPr bwMode="auto">
          <a:xfrm>
            <a:off x="6401121" y="2772563"/>
            <a:ext cx="1672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使用广播数据</a:t>
            </a:r>
          </a:p>
        </p:txBody>
      </p:sp>
      <p:sp>
        <p:nvSpPr>
          <p:cNvPr id="76" name="文本框 18">
            <a:extLst>
              <a:ext uri="{FF2B5EF4-FFF2-40B4-BE49-F238E27FC236}">
                <a16:creationId xmlns:a16="http://schemas.microsoft.com/office/drawing/2014/main" id="{5C991A69-81E9-4652-8109-4CA368035C65}"/>
              </a:ext>
            </a:extLst>
          </p:cNvPr>
          <p:cNvSpPr txBox="1">
            <a:spLocks noChangeArrowheads="1"/>
          </p:cNvSpPr>
          <p:nvPr/>
        </p:nvSpPr>
        <p:spPr bwMode="auto">
          <a:xfrm>
            <a:off x="4223674" y="1347248"/>
            <a:ext cx="1459840" cy="61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可能的原因</a:t>
            </a:r>
          </a:p>
        </p:txBody>
      </p:sp>
      <p:pic>
        <p:nvPicPr>
          <p:cNvPr id="3" name="图片 2">
            <a:extLst>
              <a:ext uri="{FF2B5EF4-FFF2-40B4-BE49-F238E27FC236}">
                <a16:creationId xmlns:a16="http://schemas.microsoft.com/office/drawing/2014/main" id="{6E75A720-7281-4081-8DBC-C2D1664AA47E}"/>
              </a:ext>
            </a:extLst>
          </p:cNvPr>
          <p:cNvPicPr>
            <a:picLocks noChangeAspect="1"/>
          </p:cNvPicPr>
          <p:nvPr/>
        </p:nvPicPr>
        <p:blipFill>
          <a:blip r:embed="rId5"/>
          <a:stretch>
            <a:fillRect/>
          </a:stretch>
        </p:blipFill>
        <p:spPr>
          <a:xfrm>
            <a:off x="6230484" y="3163638"/>
            <a:ext cx="2335624" cy="1651250"/>
          </a:xfrm>
          <a:prstGeom prst="rect">
            <a:avLst/>
          </a:prstGeom>
        </p:spPr>
      </p:pic>
    </p:spTree>
    <p:extLst>
      <p:ext uri="{BB962C8B-B14F-4D97-AF65-F5344CB8AC3E}">
        <p14:creationId xmlns:p14="http://schemas.microsoft.com/office/powerpoint/2010/main" val="354925205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50" fill="hold"/>
                                        <p:tgtEl>
                                          <p:spTgt spid="32"/>
                                        </p:tgtEl>
                                        <p:attrNameLst>
                                          <p:attrName>ppt_x</p:attrName>
                                        </p:attrNameLst>
                                      </p:cBhvr>
                                      <p:tavLst>
                                        <p:tav tm="0">
                                          <p:val>
                                            <p:strVal val="0-#ppt_w/2"/>
                                          </p:val>
                                        </p:tav>
                                        <p:tav tm="100000">
                                          <p:val>
                                            <p:strVal val="#ppt_x"/>
                                          </p:val>
                                        </p:tav>
                                      </p:tavLst>
                                    </p:anim>
                                    <p:anim calcmode="lin" valueType="num">
                                      <p:cBhvr additive="base">
                                        <p:cTn id="20" dur="55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50" fill="hold"/>
                                        <p:tgtEl>
                                          <p:spTgt spid="41"/>
                                        </p:tgtEl>
                                        <p:attrNameLst>
                                          <p:attrName>ppt_x</p:attrName>
                                        </p:attrNameLst>
                                      </p:cBhvr>
                                      <p:tavLst>
                                        <p:tav tm="0">
                                          <p:val>
                                            <p:strVal val="0-#ppt_w/2"/>
                                          </p:val>
                                        </p:tav>
                                        <p:tav tm="100000">
                                          <p:val>
                                            <p:strVal val="#ppt_x"/>
                                          </p:val>
                                        </p:tav>
                                      </p:tavLst>
                                    </p:anim>
                                    <p:anim calcmode="lin" valueType="num">
                                      <p:cBhvr additive="base">
                                        <p:cTn id="24" dur="550" fill="hold"/>
                                        <p:tgtEl>
                                          <p:spTgt spid="41"/>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par>
                                <p:cTn id="35" presetID="53" presetClass="entr" presetSubtype="16"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3" name="组合 3"/>
          <p:cNvGrpSpPr>
            <a:grpSpLocks/>
          </p:cNvGrpSpPr>
          <p:nvPr/>
        </p:nvGrpSpPr>
        <p:grpSpPr bwMode="auto">
          <a:xfrm>
            <a:off x="1696641" y="2085975"/>
            <a:ext cx="5750719" cy="1485900"/>
            <a:chOff x="0" y="0"/>
            <a:chExt cx="7667313" cy="1982012"/>
          </a:xfrm>
        </p:grpSpPr>
        <p:grpSp>
          <p:nvGrpSpPr>
            <p:cNvPr id="6154" name="组合 25"/>
            <p:cNvGrpSpPr>
              <a:grpSpLocks/>
            </p:cNvGrpSpPr>
            <p:nvPr/>
          </p:nvGrpSpPr>
          <p:grpSpPr bwMode="auto">
            <a:xfrm>
              <a:off x="0" y="0"/>
              <a:ext cx="694462" cy="496113"/>
              <a:chOff x="0" y="0"/>
              <a:chExt cx="570466" cy="407532"/>
            </a:xfrm>
          </p:grpSpPr>
          <p:sp>
            <p:nvSpPr>
              <p:cNvPr id="6155"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56"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7"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8"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59"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60" name="组合 27"/>
            <p:cNvGrpSpPr>
              <a:grpSpLocks/>
            </p:cNvGrpSpPr>
            <p:nvPr/>
          </p:nvGrpSpPr>
          <p:grpSpPr bwMode="auto">
            <a:xfrm>
              <a:off x="0" y="1485899"/>
              <a:ext cx="694462" cy="496113"/>
              <a:chOff x="0" y="0"/>
              <a:chExt cx="570466" cy="407532"/>
            </a:xfrm>
          </p:grpSpPr>
          <p:sp>
            <p:nvSpPr>
              <p:cNvPr id="6161"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2"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3"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4"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6165" name="组合 28"/>
            <p:cNvGrpSpPr>
              <a:grpSpLocks/>
            </p:cNvGrpSpPr>
            <p:nvPr/>
          </p:nvGrpSpPr>
          <p:grpSpPr bwMode="auto">
            <a:xfrm>
              <a:off x="6972851" y="1485899"/>
              <a:ext cx="694462" cy="496113"/>
              <a:chOff x="0" y="0"/>
              <a:chExt cx="570466" cy="407532"/>
            </a:xfrm>
          </p:grpSpPr>
          <p:sp>
            <p:nvSpPr>
              <p:cNvPr id="6166"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7"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8"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9"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0"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71" name="组合 30"/>
            <p:cNvGrpSpPr>
              <a:grpSpLocks/>
            </p:cNvGrpSpPr>
            <p:nvPr/>
          </p:nvGrpSpPr>
          <p:grpSpPr bwMode="auto">
            <a:xfrm>
              <a:off x="6962106" y="0"/>
              <a:ext cx="694462" cy="496113"/>
              <a:chOff x="0" y="0"/>
              <a:chExt cx="570466" cy="407532"/>
            </a:xfrm>
          </p:grpSpPr>
          <p:sp>
            <p:nvSpPr>
              <p:cNvPr id="6172"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73"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4"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5"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6"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6177"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178" name="文本框 49"/>
          <p:cNvSpPr txBox="1">
            <a:spLocks noChangeArrowheads="1"/>
          </p:cNvSpPr>
          <p:nvPr/>
        </p:nvSpPr>
        <p:spPr bwMode="auto">
          <a:xfrm>
            <a:off x="2191999" y="2509829"/>
            <a:ext cx="47790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200" dirty="0">
                <a:solidFill>
                  <a:schemeClr val="bg1"/>
                </a:solidFill>
                <a:latin typeface="微软雅黑" pitchFamily="34" charset="-122"/>
                <a:ea typeface="微软雅黑" pitchFamily="34" charset="-122"/>
              </a:rPr>
              <a:t>回顾业务场景与研究问题</a:t>
            </a:r>
            <a:endParaRPr lang="zh-CN" altLang="en-US" sz="3200" b="1" dirty="0">
              <a:solidFill>
                <a:schemeClr val="bg1"/>
              </a:solidFill>
              <a:latin typeface="微软雅黑" pitchFamily="34" charset="-122"/>
              <a:ea typeface="微软雅黑" pitchFamily="34" charset="-122"/>
            </a:endParaRPr>
          </a:p>
        </p:txBody>
      </p:sp>
      <p:sp>
        <p:nvSpPr>
          <p:cNvPr id="6180" name="文本框 51"/>
          <p:cNvSpPr txBox="1">
            <a:spLocks noChangeArrowheads="1"/>
          </p:cNvSpPr>
          <p:nvPr/>
        </p:nvSpPr>
        <p:spPr bwMode="auto">
          <a:xfrm>
            <a:off x="3519916" y="1553929"/>
            <a:ext cx="21232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第一部分</a:t>
            </a:r>
          </a:p>
        </p:txBody>
      </p:sp>
    </p:spTree>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180"/>
                                        </p:tgtEl>
                                        <p:attrNameLst>
                                          <p:attrName>style.visibility</p:attrName>
                                        </p:attrNameLst>
                                      </p:cBhvr>
                                      <p:to>
                                        <p:strVal val="visible"/>
                                      </p:to>
                                    </p:set>
                                    <p:anim calcmode="lin" valueType="num">
                                      <p:cBhvr>
                                        <p:cTn id="7" dur="500" fill="hold"/>
                                        <p:tgtEl>
                                          <p:spTgt spid="6180"/>
                                        </p:tgtEl>
                                        <p:attrNameLst>
                                          <p:attrName>ppt_w</p:attrName>
                                        </p:attrNameLst>
                                      </p:cBhvr>
                                      <p:tavLst>
                                        <p:tav tm="0">
                                          <p:val>
                                            <p:fltVal val="0"/>
                                          </p:val>
                                        </p:tav>
                                        <p:tav tm="100000">
                                          <p:val>
                                            <p:strVal val="#ppt_w"/>
                                          </p:val>
                                        </p:tav>
                                      </p:tavLst>
                                    </p:anim>
                                    <p:anim calcmode="lin" valueType="num">
                                      <p:cBhvr>
                                        <p:cTn id="8" dur="500" fill="hold"/>
                                        <p:tgtEl>
                                          <p:spTgt spid="6180"/>
                                        </p:tgtEl>
                                        <p:attrNameLst>
                                          <p:attrName>ppt_h</p:attrName>
                                        </p:attrNameLst>
                                      </p:cBhvr>
                                      <p:tavLst>
                                        <p:tav tm="0">
                                          <p:val>
                                            <p:fltVal val="0"/>
                                          </p:val>
                                        </p:tav>
                                        <p:tav tm="100000">
                                          <p:val>
                                            <p:strVal val="#ppt_h"/>
                                          </p:val>
                                        </p:tav>
                                      </p:tavLst>
                                    </p:anim>
                                    <p:anim calcmode="lin" valueType="num">
                                      <p:cBhvr>
                                        <p:cTn id="9" dur="500" fill="hold"/>
                                        <p:tgtEl>
                                          <p:spTgt spid="6180"/>
                                        </p:tgtEl>
                                        <p:attrNameLst>
                                          <p:attrName>style.rotation</p:attrName>
                                        </p:attrNameLst>
                                      </p:cBhvr>
                                      <p:tavLst>
                                        <p:tav tm="0">
                                          <p:val>
                                            <p:fltVal val="360"/>
                                          </p:val>
                                        </p:tav>
                                        <p:tav tm="100000">
                                          <p:val>
                                            <p:fltVal val="0"/>
                                          </p:val>
                                        </p:tav>
                                      </p:tavLst>
                                    </p:anim>
                                    <p:animEffect transition="in" filter="fade">
                                      <p:cBhvr>
                                        <p:cTn id="10" dur="500"/>
                                        <p:tgtEl>
                                          <p:spTgt spid="618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6153"/>
                                        </p:tgtEl>
                                        <p:attrNameLst>
                                          <p:attrName>style.visibility</p:attrName>
                                        </p:attrNameLst>
                                      </p:cBhvr>
                                      <p:to>
                                        <p:strVal val="visible"/>
                                      </p:to>
                                    </p:set>
                                    <p:animEffect transition="in" filter="wheel(1)">
                                      <p:cBhvr>
                                        <p:cTn id="14" dur="2000"/>
                                        <p:tgtEl>
                                          <p:spTgt spid="6153"/>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178"/>
                                        </p:tgtEl>
                                        <p:attrNameLst>
                                          <p:attrName>style.visibility</p:attrName>
                                        </p:attrNameLst>
                                      </p:cBhvr>
                                      <p:to>
                                        <p:strVal val="visible"/>
                                      </p:to>
                                    </p:set>
                                    <p:anim calcmode="lin" valueType="num">
                                      <p:cBhvr>
                                        <p:cTn id="18" dur="500" fill="hold"/>
                                        <p:tgtEl>
                                          <p:spTgt spid="6178"/>
                                        </p:tgtEl>
                                        <p:attrNameLst>
                                          <p:attrName>ppt_w</p:attrName>
                                        </p:attrNameLst>
                                      </p:cBhvr>
                                      <p:tavLst>
                                        <p:tav tm="0">
                                          <p:val>
                                            <p:strVal val="4*#ppt_w"/>
                                          </p:val>
                                        </p:tav>
                                        <p:tav tm="100000">
                                          <p:val>
                                            <p:strVal val="#ppt_w"/>
                                          </p:val>
                                        </p:tav>
                                      </p:tavLst>
                                    </p:anim>
                                    <p:anim calcmode="lin" valueType="num">
                                      <p:cBhvr>
                                        <p:cTn id="19" dur="500" fill="hold"/>
                                        <p:tgtEl>
                                          <p:spTgt spid="617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8" grpId="0"/>
      <p:bldP spid="61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8" y="384572"/>
            <a:ext cx="474266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困难</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分布式任务分配不佳</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C52104C5-2E56-4FC5-8BBA-FDAA2CE50EE9}"/>
              </a:ext>
            </a:extLst>
          </p:cNvPr>
          <p:cNvGrpSpPr>
            <a:grpSpLocks/>
          </p:cNvGrpSpPr>
          <p:nvPr/>
        </p:nvGrpSpPr>
        <p:grpSpPr bwMode="auto">
          <a:xfrm>
            <a:off x="142122" y="2042282"/>
            <a:ext cx="3155565" cy="2603266"/>
            <a:chOff x="839089" y="1015825"/>
            <a:chExt cx="4688114" cy="4877531"/>
          </a:xfrm>
        </p:grpSpPr>
        <p:grpSp>
          <p:nvGrpSpPr>
            <p:cNvPr id="48" name="组合 4">
              <a:extLst>
                <a:ext uri="{FF2B5EF4-FFF2-40B4-BE49-F238E27FC236}">
                  <a16:creationId xmlns:a16="http://schemas.microsoft.com/office/drawing/2014/main" id="{D7313A57-85CA-406C-9D39-FDE4CB291FBB}"/>
                </a:ext>
              </a:extLst>
            </p:cNvPr>
            <p:cNvGrpSpPr>
              <a:grpSpLocks/>
            </p:cNvGrpSpPr>
            <p:nvPr/>
          </p:nvGrpSpPr>
          <p:grpSpPr bwMode="auto">
            <a:xfrm rot="-297887">
              <a:off x="2313380" y="1015825"/>
              <a:ext cx="1482151" cy="1487649"/>
              <a:chOff x="3130077" y="1143064"/>
              <a:chExt cx="1735225" cy="1741663"/>
            </a:xfrm>
          </p:grpSpPr>
          <p:cxnSp>
            <p:nvCxnSpPr>
              <p:cNvPr id="50" name="直接连接符 49">
                <a:extLst>
                  <a:ext uri="{FF2B5EF4-FFF2-40B4-BE49-F238E27FC236}">
                    <a16:creationId xmlns:a16="http://schemas.microsoft.com/office/drawing/2014/main" id="{3DD01665-80AC-4D88-AD77-E9A75E52BED8}"/>
                  </a:ext>
                </a:extLst>
              </p:cNvPr>
              <p:cNvCxnSpPr>
                <a:endCxn id="52"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1" name="直接连接符 50">
                <a:extLst>
                  <a:ext uri="{FF2B5EF4-FFF2-40B4-BE49-F238E27FC236}">
                    <a16:creationId xmlns:a16="http://schemas.microsoft.com/office/drawing/2014/main" id="{F287E886-32E3-4009-AD42-7277F6011F15}"/>
                  </a:ext>
                </a:extLst>
              </p:cNvPr>
              <p:cNvCxnSpPr>
                <a:stCxn id="52"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2" name="椭圆 8">
                <a:extLst>
                  <a:ext uri="{FF2B5EF4-FFF2-40B4-BE49-F238E27FC236}">
                    <a16:creationId xmlns:a16="http://schemas.microsoft.com/office/drawing/2014/main" id="{262F0C7C-9354-4072-B06E-08C24AC04B0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9" name="矩形 48">
              <a:extLst>
                <a:ext uri="{FF2B5EF4-FFF2-40B4-BE49-F238E27FC236}">
                  <a16:creationId xmlns:a16="http://schemas.microsoft.com/office/drawing/2014/main" id="{26431CCC-3877-45C4-BA89-855E53C557E6}"/>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462F985C-3AEC-40F0-8BE3-FEDEB9B6729C}"/>
              </a:ext>
            </a:extLst>
          </p:cNvPr>
          <p:cNvGrpSpPr>
            <a:grpSpLocks/>
          </p:cNvGrpSpPr>
          <p:nvPr/>
        </p:nvGrpSpPr>
        <p:grpSpPr bwMode="auto">
          <a:xfrm>
            <a:off x="3365779" y="2033173"/>
            <a:ext cx="2803214" cy="2586823"/>
            <a:chOff x="839089" y="1015825"/>
            <a:chExt cx="4688114" cy="4877531"/>
          </a:xfrm>
        </p:grpSpPr>
        <p:grpSp>
          <p:nvGrpSpPr>
            <p:cNvPr id="54" name="组合 4">
              <a:extLst>
                <a:ext uri="{FF2B5EF4-FFF2-40B4-BE49-F238E27FC236}">
                  <a16:creationId xmlns:a16="http://schemas.microsoft.com/office/drawing/2014/main" id="{7164D70D-0D0A-4046-8531-7C7DA1BB337A}"/>
                </a:ext>
              </a:extLst>
            </p:cNvPr>
            <p:cNvGrpSpPr>
              <a:grpSpLocks/>
            </p:cNvGrpSpPr>
            <p:nvPr/>
          </p:nvGrpSpPr>
          <p:grpSpPr bwMode="auto">
            <a:xfrm rot="-297887">
              <a:off x="2313380" y="1015825"/>
              <a:ext cx="1482151" cy="1487649"/>
              <a:chOff x="3130077" y="1143064"/>
              <a:chExt cx="1735225" cy="1741663"/>
            </a:xfrm>
          </p:grpSpPr>
          <p:cxnSp>
            <p:nvCxnSpPr>
              <p:cNvPr id="56" name="直接连接符 55">
                <a:extLst>
                  <a:ext uri="{FF2B5EF4-FFF2-40B4-BE49-F238E27FC236}">
                    <a16:creationId xmlns:a16="http://schemas.microsoft.com/office/drawing/2014/main" id="{77C9AA97-D48F-4E0B-A464-1416966AC107}"/>
                  </a:ext>
                </a:extLst>
              </p:cNvPr>
              <p:cNvCxnSpPr>
                <a:endCxn id="5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57" name="直接连接符 56">
                <a:extLst>
                  <a:ext uri="{FF2B5EF4-FFF2-40B4-BE49-F238E27FC236}">
                    <a16:creationId xmlns:a16="http://schemas.microsoft.com/office/drawing/2014/main" id="{0F07AA8A-1524-4219-ABB9-1902B684E06A}"/>
                  </a:ext>
                </a:extLst>
              </p:cNvPr>
              <p:cNvCxnSpPr>
                <a:stCxn id="5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58" name="椭圆 8">
                <a:extLst>
                  <a:ext uri="{FF2B5EF4-FFF2-40B4-BE49-F238E27FC236}">
                    <a16:creationId xmlns:a16="http://schemas.microsoft.com/office/drawing/2014/main" id="{1398DE01-75D5-4104-9394-BDB070FF8030}"/>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55" name="矩形 54">
              <a:extLst>
                <a:ext uri="{FF2B5EF4-FFF2-40B4-BE49-F238E27FC236}">
                  <a16:creationId xmlns:a16="http://schemas.microsoft.com/office/drawing/2014/main" id="{16A0DD47-1FCB-41DA-B8E5-5EAAF2102387}"/>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3ED18004-670C-467A-BD50-6EEA1D1418AE}"/>
              </a:ext>
            </a:extLst>
          </p:cNvPr>
          <p:cNvGrpSpPr>
            <a:grpSpLocks/>
          </p:cNvGrpSpPr>
          <p:nvPr/>
        </p:nvGrpSpPr>
        <p:grpSpPr bwMode="auto">
          <a:xfrm>
            <a:off x="6315736" y="2003769"/>
            <a:ext cx="2085606" cy="2616227"/>
            <a:chOff x="839089" y="1015825"/>
            <a:chExt cx="4688114" cy="4877531"/>
          </a:xfrm>
        </p:grpSpPr>
        <p:grpSp>
          <p:nvGrpSpPr>
            <p:cNvPr id="60" name="组合 4">
              <a:extLst>
                <a:ext uri="{FF2B5EF4-FFF2-40B4-BE49-F238E27FC236}">
                  <a16:creationId xmlns:a16="http://schemas.microsoft.com/office/drawing/2014/main" id="{81D0E416-BD21-4F9A-97D8-A1EB271D0EA3}"/>
                </a:ext>
              </a:extLst>
            </p:cNvPr>
            <p:cNvGrpSpPr>
              <a:grpSpLocks/>
            </p:cNvGrpSpPr>
            <p:nvPr/>
          </p:nvGrpSpPr>
          <p:grpSpPr bwMode="auto">
            <a:xfrm rot="-297887">
              <a:off x="2313380" y="1015825"/>
              <a:ext cx="1482151" cy="1487649"/>
              <a:chOff x="3130077" y="1143064"/>
              <a:chExt cx="1735225" cy="1741663"/>
            </a:xfrm>
          </p:grpSpPr>
          <p:cxnSp>
            <p:nvCxnSpPr>
              <p:cNvPr id="62" name="直接连接符 61">
                <a:extLst>
                  <a:ext uri="{FF2B5EF4-FFF2-40B4-BE49-F238E27FC236}">
                    <a16:creationId xmlns:a16="http://schemas.microsoft.com/office/drawing/2014/main" id="{695E27C7-C9C6-42D8-91F9-2D60541EF532}"/>
                  </a:ext>
                </a:extLst>
              </p:cNvPr>
              <p:cNvCxnSpPr>
                <a:endCxn id="7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3" name="直接连接符 62">
                <a:extLst>
                  <a:ext uri="{FF2B5EF4-FFF2-40B4-BE49-F238E27FC236}">
                    <a16:creationId xmlns:a16="http://schemas.microsoft.com/office/drawing/2014/main" id="{DC5A92EE-0C8D-4D63-B998-89A04DA178A2}"/>
                  </a:ext>
                </a:extLst>
              </p:cNvPr>
              <p:cNvCxnSpPr>
                <a:stCxn id="7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73" name="椭圆 8">
                <a:extLst>
                  <a:ext uri="{FF2B5EF4-FFF2-40B4-BE49-F238E27FC236}">
                    <a16:creationId xmlns:a16="http://schemas.microsoft.com/office/drawing/2014/main" id="{8685009B-33F6-407C-9757-E3EECB38EECE}"/>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1" name="矩形 60">
              <a:extLst>
                <a:ext uri="{FF2B5EF4-FFF2-40B4-BE49-F238E27FC236}">
                  <a16:creationId xmlns:a16="http://schemas.microsoft.com/office/drawing/2014/main" id="{0FFC07D6-7C10-4426-A051-413A166FD82C}"/>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74" name="文本框 18">
            <a:extLst>
              <a:ext uri="{FF2B5EF4-FFF2-40B4-BE49-F238E27FC236}">
                <a16:creationId xmlns:a16="http://schemas.microsoft.com/office/drawing/2014/main" id="{BBEB679D-80D0-4C5B-878B-FB67A4969931}"/>
              </a:ext>
            </a:extLst>
          </p:cNvPr>
          <p:cNvSpPr txBox="1">
            <a:spLocks noChangeArrowheads="1"/>
          </p:cNvSpPr>
          <p:nvPr/>
        </p:nvSpPr>
        <p:spPr bwMode="auto">
          <a:xfrm>
            <a:off x="3456565" y="2875014"/>
            <a:ext cx="2602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没有对</a:t>
            </a:r>
            <a:r>
              <a:rPr lang="en-US" altLang="zh-CN" sz="1800" b="1" dirty="0">
                <a:solidFill>
                  <a:schemeClr val="bg1"/>
                </a:solidFill>
                <a:latin typeface="Segoe UI Semilight" pitchFamily="34" charset="0"/>
                <a:ea typeface="微软雅黑" pitchFamily="34" charset="-122"/>
                <a:cs typeface="Segoe UI Semilight" pitchFamily="34" charset="0"/>
              </a:rPr>
              <a:t>RDD</a:t>
            </a:r>
            <a:r>
              <a:rPr lang="zh-CN" altLang="en-US" sz="1800" dirty="0">
                <a:solidFill>
                  <a:schemeClr val="bg1"/>
                </a:solidFill>
                <a:latin typeface="Segoe UI Semilight" pitchFamily="34" charset="0"/>
                <a:ea typeface="微软雅黑" pitchFamily="34" charset="-122"/>
                <a:cs typeface="Segoe UI Semilight" pitchFamily="34" charset="0"/>
              </a:rPr>
              <a:t>进行分片，而是让</a:t>
            </a:r>
            <a:r>
              <a:rPr lang="en-US" altLang="zh-CN" sz="1800" b="1" dirty="0">
                <a:solidFill>
                  <a:schemeClr val="bg1"/>
                </a:solidFill>
                <a:latin typeface="Segoe UI Semilight" pitchFamily="34" charset="0"/>
                <a:ea typeface="微软雅黑" pitchFamily="34" charset="-122"/>
                <a:cs typeface="Segoe UI Semilight" pitchFamily="34" charset="0"/>
              </a:rPr>
              <a:t>spark</a:t>
            </a:r>
            <a:r>
              <a:rPr lang="zh-CN" altLang="en-US" sz="1800" dirty="0">
                <a:solidFill>
                  <a:schemeClr val="bg1"/>
                </a:solidFill>
                <a:latin typeface="Segoe UI Semilight" pitchFamily="34" charset="0"/>
                <a:ea typeface="微软雅黑" pitchFamily="34" charset="-122"/>
                <a:cs typeface="Segoe UI Semilight" pitchFamily="34" charset="0"/>
              </a:rPr>
              <a:t>自己分配</a:t>
            </a:r>
          </a:p>
        </p:txBody>
      </p:sp>
      <p:sp>
        <p:nvSpPr>
          <p:cNvPr id="75" name="文本框 18">
            <a:extLst>
              <a:ext uri="{FF2B5EF4-FFF2-40B4-BE49-F238E27FC236}">
                <a16:creationId xmlns:a16="http://schemas.microsoft.com/office/drawing/2014/main" id="{16746890-656E-4ABD-A9EE-0D5C46749C16}"/>
              </a:ext>
            </a:extLst>
          </p:cNvPr>
          <p:cNvSpPr txBox="1">
            <a:spLocks noChangeArrowheads="1"/>
          </p:cNvSpPr>
          <p:nvPr/>
        </p:nvSpPr>
        <p:spPr bwMode="auto">
          <a:xfrm>
            <a:off x="6458627" y="3275674"/>
            <a:ext cx="18621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手动设置分片使任务粒度变小，提高并行度</a:t>
            </a:r>
          </a:p>
        </p:txBody>
      </p:sp>
      <p:pic>
        <p:nvPicPr>
          <p:cNvPr id="40" name="图片 39">
            <a:extLst>
              <a:ext uri="{FF2B5EF4-FFF2-40B4-BE49-F238E27FC236}">
                <a16:creationId xmlns:a16="http://schemas.microsoft.com/office/drawing/2014/main" id="{5A1FDD5F-6A82-4845-8315-09CAE5AD8656}"/>
              </a:ext>
            </a:extLst>
          </p:cNvPr>
          <p:cNvPicPr>
            <a:picLocks noChangeAspect="1"/>
          </p:cNvPicPr>
          <p:nvPr/>
        </p:nvPicPr>
        <p:blipFill>
          <a:blip r:embed="rId3"/>
          <a:stretch>
            <a:fillRect/>
          </a:stretch>
        </p:blipFill>
        <p:spPr>
          <a:xfrm>
            <a:off x="80063" y="2254501"/>
            <a:ext cx="3234651" cy="2389754"/>
          </a:xfrm>
          <a:prstGeom prst="rect">
            <a:avLst/>
          </a:prstGeom>
        </p:spPr>
      </p:pic>
      <p:grpSp>
        <p:nvGrpSpPr>
          <p:cNvPr id="76" name="组合 75">
            <a:extLst>
              <a:ext uri="{FF2B5EF4-FFF2-40B4-BE49-F238E27FC236}">
                <a16:creationId xmlns:a16="http://schemas.microsoft.com/office/drawing/2014/main" id="{42C47BE9-8B28-498C-9C58-6779F5D7EDA3}"/>
              </a:ext>
            </a:extLst>
          </p:cNvPr>
          <p:cNvGrpSpPr>
            <a:grpSpLocks/>
          </p:cNvGrpSpPr>
          <p:nvPr/>
        </p:nvGrpSpPr>
        <p:grpSpPr bwMode="auto">
          <a:xfrm>
            <a:off x="142122" y="1267820"/>
            <a:ext cx="3495206" cy="550862"/>
            <a:chOff x="533400" y="1528997"/>
            <a:chExt cx="1829490" cy="550887"/>
          </a:xfrm>
        </p:grpSpPr>
        <p:sp>
          <p:nvSpPr>
            <p:cNvPr id="77" name="五边形 64">
              <a:extLst>
                <a:ext uri="{FF2B5EF4-FFF2-40B4-BE49-F238E27FC236}">
                  <a16:creationId xmlns:a16="http://schemas.microsoft.com/office/drawing/2014/main" id="{BE5C8310-B51A-47F8-8A67-A59A1E32A8F4}"/>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8" name="文本框 17">
              <a:extLst>
                <a:ext uri="{FF2B5EF4-FFF2-40B4-BE49-F238E27FC236}">
                  <a16:creationId xmlns:a16="http://schemas.microsoft.com/office/drawing/2014/main" id="{73F6C439-FDA5-413B-A0F7-BC3BE0227E36}"/>
                </a:ext>
              </a:extLst>
            </p:cNvPr>
            <p:cNvSpPr txBox="1">
              <a:spLocks noChangeArrowheads="1"/>
            </p:cNvSpPr>
            <p:nvPr/>
          </p:nvSpPr>
          <p:spPr bwMode="auto">
            <a:xfrm>
              <a:off x="597780" y="1630181"/>
              <a:ext cx="1619091" cy="33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600" b="1" dirty="0">
                  <a:solidFill>
                    <a:schemeClr val="bg1"/>
                  </a:solidFill>
                  <a:latin typeface="Segoe UI Semilight" pitchFamily="34" charset="0"/>
                  <a:ea typeface="微软雅黑" pitchFamily="34" charset="-122"/>
                  <a:cs typeface="Segoe UI Semilight" pitchFamily="34" charset="0"/>
                </a:rPr>
                <a:t>job</a:t>
              </a:r>
              <a:r>
                <a:rPr lang="zh-CN" altLang="en-US" sz="1600" dirty="0">
                  <a:solidFill>
                    <a:schemeClr val="bg1"/>
                  </a:solidFill>
                  <a:latin typeface="Segoe UI Semilight" pitchFamily="34" charset="0"/>
                  <a:ea typeface="微软雅黑" pitchFamily="34" charset="-122"/>
                  <a:cs typeface="Segoe UI Semilight" pitchFamily="34" charset="0"/>
                </a:rPr>
                <a:t>粒度太大导致并行效率低下</a:t>
              </a:r>
            </a:p>
          </p:txBody>
        </p:sp>
      </p:grpSp>
      <p:grpSp>
        <p:nvGrpSpPr>
          <p:cNvPr id="79" name="组合 78">
            <a:extLst>
              <a:ext uri="{FF2B5EF4-FFF2-40B4-BE49-F238E27FC236}">
                <a16:creationId xmlns:a16="http://schemas.microsoft.com/office/drawing/2014/main" id="{B0FB6733-EED5-4BFE-AF4F-BD9128233F32}"/>
              </a:ext>
            </a:extLst>
          </p:cNvPr>
          <p:cNvGrpSpPr>
            <a:grpSpLocks/>
          </p:cNvGrpSpPr>
          <p:nvPr/>
        </p:nvGrpSpPr>
        <p:grpSpPr bwMode="auto">
          <a:xfrm>
            <a:off x="5930186" y="1246358"/>
            <a:ext cx="2743199" cy="777454"/>
            <a:chOff x="2283957" y="1528997"/>
            <a:chExt cx="1640420" cy="731793"/>
          </a:xfrm>
        </p:grpSpPr>
        <p:sp>
          <p:nvSpPr>
            <p:cNvPr id="80" name="任意多边形 67">
              <a:extLst>
                <a:ext uri="{FF2B5EF4-FFF2-40B4-BE49-F238E27FC236}">
                  <a16:creationId xmlns:a16="http://schemas.microsoft.com/office/drawing/2014/main" id="{5FAC26FD-C3C3-4CE8-B0D1-A8CEB7C774F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81" name="文本框 18">
              <a:extLst>
                <a:ext uri="{FF2B5EF4-FFF2-40B4-BE49-F238E27FC236}">
                  <a16:creationId xmlns:a16="http://schemas.microsoft.com/office/drawing/2014/main" id="{6A383706-0124-4D4A-98AB-DBB02E89B113}"/>
                </a:ext>
              </a:extLst>
            </p:cNvPr>
            <p:cNvSpPr txBox="1">
              <a:spLocks noChangeArrowheads="1"/>
            </p:cNvSpPr>
            <p:nvPr/>
          </p:nvSpPr>
          <p:spPr bwMode="auto">
            <a:xfrm>
              <a:off x="2767588" y="1614430"/>
              <a:ext cx="945919" cy="64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解决方案</a:t>
              </a:r>
            </a:p>
          </p:txBody>
        </p:sp>
      </p:grpSp>
      <p:grpSp>
        <p:nvGrpSpPr>
          <p:cNvPr id="82" name="组合 81">
            <a:extLst>
              <a:ext uri="{FF2B5EF4-FFF2-40B4-BE49-F238E27FC236}">
                <a16:creationId xmlns:a16="http://schemas.microsoft.com/office/drawing/2014/main" id="{7384C4E0-0AC7-4B8D-AFB9-22107077C8DD}"/>
              </a:ext>
            </a:extLst>
          </p:cNvPr>
          <p:cNvGrpSpPr>
            <a:grpSpLocks/>
          </p:cNvGrpSpPr>
          <p:nvPr/>
        </p:nvGrpSpPr>
        <p:grpSpPr bwMode="auto">
          <a:xfrm>
            <a:off x="3556262" y="1267821"/>
            <a:ext cx="2531665" cy="698923"/>
            <a:chOff x="2283957" y="1528997"/>
            <a:chExt cx="1640420" cy="729231"/>
          </a:xfrm>
        </p:grpSpPr>
        <p:sp>
          <p:nvSpPr>
            <p:cNvPr id="83" name="任意多边形 67">
              <a:extLst>
                <a:ext uri="{FF2B5EF4-FFF2-40B4-BE49-F238E27FC236}">
                  <a16:creationId xmlns:a16="http://schemas.microsoft.com/office/drawing/2014/main" id="{A257284C-15C4-4D1B-B66A-3A49ABBFAD1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84" name="文本框 18">
              <a:extLst>
                <a:ext uri="{FF2B5EF4-FFF2-40B4-BE49-F238E27FC236}">
                  <a16:creationId xmlns:a16="http://schemas.microsoft.com/office/drawing/2014/main" id="{CFB8D7BD-6EE6-444D-BBE9-43E3B0C214D2}"/>
                </a:ext>
              </a:extLst>
            </p:cNvPr>
            <p:cNvSpPr txBox="1">
              <a:spLocks noChangeArrowheads="1"/>
            </p:cNvSpPr>
            <p:nvPr/>
          </p:nvSpPr>
          <p:spPr bwMode="auto">
            <a:xfrm>
              <a:off x="2716414" y="1611868"/>
              <a:ext cx="945919" cy="64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可能的原因</a:t>
              </a:r>
            </a:p>
          </p:txBody>
        </p:sp>
      </p:grpSp>
      <p:pic>
        <p:nvPicPr>
          <p:cNvPr id="3" name="图片 2">
            <a:extLst>
              <a:ext uri="{FF2B5EF4-FFF2-40B4-BE49-F238E27FC236}">
                <a16:creationId xmlns:a16="http://schemas.microsoft.com/office/drawing/2014/main" id="{D6F59D4A-9601-4D59-889E-D9C340316254}"/>
              </a:ext>
            </a:extLst>
          </p:cNvPr>
          <p:cNvPicPr>
            <a:picLocks noChangeAspect="1"/>
          </p:cNvPicPr>
          <p:nvPr/>
        </p:nvPicPr>
        <p:blipFill>
          <a:blip r:embed="rId4"/>
          <a:stretch>
            <a:fillRect/>
          </a:stretch>
        </p:blipFill>
        <p:spPr>
          <a:xfrm>
            <a:off x="3436654" y="3547037"/>
            <a:ext cx="2697461" cy="869674"/>
          </a:xfrm>
          <a:prstGeom prst="rect">
            <a:avLst/>
          </a:prstGeom>
        </p:spPr>
      </p:pic>
    </p:spTree>
    <p:extLst>
      <p:ext uri="{BB962C8B-B14F-4D97-AF65-F5344CB8AC3E}">
        <p14:creationId xmlns:p14="http://schemas.microsoft.com/office/powerpoint/2010/main" val="399831846"/>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par>
                                <p:cTn id="15" presetID="53" presetClass="entr" presetSubtype="16"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animEffect transition="in" filter="fade">
                                      <p:cBhvr>
                                        <p:cTn id="24" dur="500"/>
                                        <p:tgtEl>
                                          <p:spTgt spid="53"/>
                                        </p:tgtEl>
                                      </p:cBhvr>
                                    </p:animEffect>
                                  </p:childTnLst>
                                </p:cTn>
                              </p:par>
                              <p:par>
                                <p:cTn id="25" presetID="53" presetClass="entr" presetSubtype="16"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additive="base">
                                        <p:cTn id="34" dur="550" fill="hold"/>
                                        <p:tgtEl>
                                          <p:spTgt spid="76"/>
                                        </p:tgtEl>
                                        <p:attrNameLst>
                                          <p:attrName>ppt_x</p:attrName>
                                        </p:attrNameLst>
                                      </p:cBhvr>
                                      <p:tavLst>
                                        <p:tav tm="0">
                                          <p:val>
                                            <p:strVal val="0-#ppt_w/2"/>
                                          </p:val>
                                        </p:tav>
                                        <p:tav tm="100000">
                                          <p:val>
                                            <p:strVal val="#ppt_x"/>
                                          </p:val>
                                        </p:tav>
                                      </p:tavLst>
                                    </p:anim>
                                    <p:anim calcmode="lin" valueType="num">
                                      <p:cBhvr additive="base">
                                        <p:cTn id="35" dur="550" fill="hold"/>
                                        <p:tgtEl>
                                          <p:spTgt spid="76"/>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50" fill="hold"/>
                                        <p:tgtEl>
                                          <p:spTgt spid="79"/>
                                        </p:tgtEl>
                                        <p:attrNameLst>
                                          <p:attrName>ppt_x</p:attrName>
                                        </p:attrNameLst>
                                      </p:cBhvr>
                                      <p:tavLst>
                                        <p:tav tm="0">
                                          <p:val>
                                            <p:strVal val="0-#ppt_w/2"/>
                                          </p:val>
                                        </p:tav>
                                        <p:tav tm="100000">
                                          <p:val>
                                            <p:strVal val="#ppt_x"/>
                                          </p:val>
                                        </p:tav>
                                      </p:tavLst>
                                    </p:anim>
                                    <p:anim calcmode="lin" valueType="num">
                                      <p:cBhvr additive="base">
                                        <p:cTn id="39" dur="550" fill="hold"/>
                                        <p:tgtEl>
                                          <p:spTgt spid="79"/>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100"/>
                                  </p:stCondLst>
                                  <p:childTnLst>
                                    <p:set>
                                      <p:cBhvr>
                                        <p:cTn id="41" dur="1" fill="hold">
                                          <p:stCondLst>
                                            <p:cond delay="0"/>
                                          </p:stCondLst>
                                        </p:cTn>
                                        <p:tgtEl>
                                          <p:spTgt spid="82"/>
                                        </p:tgtEl>
                                        <p:attrNameLst>
                                          <p:attrName>style.visibility</p:attrName>
                                        </p:attrNameLst>
                                      </p:cBhvr>
                                      <p:to>
                                        <p:strVal val="visible"/>
                                      </p:to>
                                    </p:set>
                                    <p:anim calcmode="lin" valueType="num">
                                      <p:cBhvr additive="base">
                                        <p:cTn id="42" dur="550" fill="hold"/>
                                        <p:tgtEl>
                                          <p:spTgt spid="82"/>
                                        </p:tgtEl>
                                        <p:attrNameLst>
                                          <p:attrName>ppt_x</p:attrName>
                                        </p:attrNameLst>
                                      </p:cBhvr>
                                      <p:tavLst>
                                        <p:tav tm="0">
                                          <p:val>
                                            <p:strVal val="0-#ppt_w/2"/>
                                          </p:val>
                                        </p:tav>
                                        <p:tav tm="100000">
                                          <p:val>
                                            <p:strVal val="#ppt_x"/>
                                          </p:val>
                                        </p:tav>
                                      </p:tavLst>
                                    </p:anim>
                                    <p:anim calcmode="lin" valueType="num">
                                      <p:cBhvr additive="base">
                                        <p:cTn id="43" dur="55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8" y="384572"/>
            <a:ext cx="474266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困难</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将数据可视化</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79" name="组合 78">
            <a:extLst>
              <a:ext uri="{FF2B5EF4-FFF2-40B4-BE49-F238E27FC236}">
                <a16:creationId xmlns:a16="http://schemas.microsoft.com/office/drawing/2014/main" id="{B0FB6733-EED5-4BFE-AF4F-BD9128233F32}"/>
              </a:ext>
            </a:extLst>
          </p:cNvPr>
          <p:cNvGrpSpPr>
            <a:grpSpLocks/>
          </p:cNvGrpSpPr>
          <p:nvPr/>
        </p:nvGrpSpPr>
        <p:grpSpPr bwMode="auto">
          <a:xfrm>
            <a:off x="5930186" y="1246358"/>
            <a:ext cx="2743199" cy="585260"/>
            <a:chOff x="2283957" y="1528997"/>
            <a:chExt cx="1640420" cy="550887"/>
          </a:xfrm>
        </p:grpSpPr>
        <p:sp>
          <p:nvSpPr>
            <p:cNvPr id="80" name="任意多边形 67">
              <a:extLst>
                <a:ext uri="{FF2B5EF4-FFF2-40B4-BE49-F238E27FC236}">
                  <a16:creationId xmlns:a16="http://schemas.microsoft.com/office/drawing/2014/main" id="{5FAC26FD-C3C3-4CE8-B0D1-A8CEB7C774F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81" name="文本框 18">
              <a:extLst>
                <a:ext uri="{FF2B5EF4-FFF2-40B4-BE49-F238E27FC236}">
                  <a16:creationId xmlns:a16="http://schemas.microsoft.com/office/drawing/2014/main" id="{6A383706-0124-4D4A-98AB-DBB02E89B113}"/>
                </a:ext>
              </a:extLst>
            </p:cNvPr>
            <p:cNvSpPr txBox="1">
              <a:spLocks noChangeArrowheads="1"/>
            </p:cNvSpPr>
            <p:nvPr/>
          </p:nvSpPr>
          <p:spPr bwMode="auto">
            <a:xfrm>
              <a:off x="2607551" y="1619694"/>
              <a:ext cx="1293729" cy="34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解决方案：</a:t>
              </a:r>
              <a:r>
                <a:rPr lang="en-US" altLang="zh-CN" sz="1800" b="1" dirty="0" err="1">
                  <a:solidFill>
                    <a:schemeClr val="bg1"/>
                  </a:solidFill>
                  <a:latin typeface="Segoe UI Semilight" pitchFamily="34" charset="0"/>
                  <a:ea typeface="微软雅黑" pitchFamily="34" charset="-122"/>
                  <a:cs typeface="Segoe UI Semilight" pitchFamily="34" charset="0"/>
                </a:rPr>
                <a:t>echarts</a:t>
              </a:r>
              <a:endParaRPr lang="zh-CN" altLang="en-US" sz="1800" b="1" dirty="0">
                <a:solidFill>
                  <a:schemeClr val="bg1"/>
                </a:solidFill>
                <a:latin typeface="Segoe UI Semilight" pitchFamily="34" charset="0"/>
                <a:ea typeface="微软雅黑" pitchFamily="34" charset="-122"/>
                <a:cs typeface="Segoe UI Semilight" pitchFamily="34" charset="0"/>
              </a:endParaRPr>
            </a:p>
          </p:txBody>
        </p:sp>
      </p:grpSp>
      <p:grpSp>
        <p:nvGrpSpPr>
          <p:cNvPr id="82" name="组合 81">
            <a:extLst>
              <a:ext uri="{FF2B5EF4-FFF2-40B4-BE49-F238E27FC236}">
                <a16:creationId xmlns:a16="http://schemas.microsoft.com/office/drawing/2014/main" id="{7384C4E0-0AC7-4B8D-AFB9-22107077C8DD}"/>
              </a:ext>
            </a:extLst>
          </p:cNvPr>
          <p:cNvGrpSpPr>
            <a:grpSpLocks/>
          </p:cNvGrpSpPr>
          <p:nvPr/>
        </p:nvGrpSpPr>
        <p:grpSpPr bwMode="auto">
          <a:xfrm>
            <a:off x="3541538" y="1244195"/>
            <a:ext cx="2743198" cy="550860"/>
            <a:chOff x="2283957" y="1528997"/>
            <a:chExt cx="1640420" cy="550887"/>
          </a:xfrm>
        </p:grpSpPr>
        <p:sp>
          <p:nvSpPr>
            <p:cNvPr id="83" name="任意多边形 67">
              <a:extLst>
                <a:ext uri="{FF2B5EF4-FFF2-40B4-BE49-F238E27FC236}">
                  <a16:creationId xmlns:a16="http://schemas.microsoft.com/office/drawing/2014/main" id="{A257284C-15C4-4D1B-B66A-3A49ABBFAD17}"/>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84" name="文本框 18">
              <a:extLst>
                <a:ext uri="{FF2B5EF4-FFF2-40B4-BE49-F238E27FC236}">
                  <a16:creationId xmlns:a16="http://schemas.microsoft.com/office/drawing/2014/main" id="{CFB8D7BD-6EE6-444D-BBE9-43E3B0C214D2}"/>
                </a:ext>
              </a:extLst>
            </p:cNvPr>
            <p:cNvSpPr txBox="1">
              <a:spLocks noChangeArrowheads="1"/>
            </p:cNvSpPr>
            <p:nvPr/>
          </p:nvSpPr>
          <p:spPr bwMode="auto">
            <a:xfrm>
              <a:off x="2626552" y="1627521"/>
              <a:ext cx="1157549" cy="34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Segoe UI Semilight" pitchFamily="34" charset="0"/>
                  <a:ea typeface="微软雅黑" pitchFamily="34" charset="-122"/>
                  <a:cs typeface="Segoe UI Semilight" pitchFamily="34" charset="0"/>
                </a:rPr>
                <a:t>还是很丑，看不清</a:t>
              </a:r>
            </a:p>
          </p:txBody>
        </p:sp>
      </p:grpSp>
      <p:sp>
        <p:nvSpPr>
          <p:cNvPr id="41" name="文本框 17">
            <a:extLst>
              <a:ext uri="{FF2B5EF4-FFF2-40B4-BE49-F238E27FC236}">
                <a16:creationId xmlns:a16="http://schemas.microsoft.com/office/drawing/2014/main" id="{5092559F-ADFE-4F5B-BEB6-777F7B620792}"/>
              </a:ext>
            </a:extLst>
          </p:cNvPr>
          <p:cNvSpPr txBox="1">
            <a:spLocks noChangeArrowheads="1"/>
          </p:cNvSpPr>
          <p:nvPr/>
        </p:nvSpPr>
        <p:spPr bwMode="auto">
          <a:xfrm>
            <a:off x="226394" y="1388207"/>
            <a:ext cx="11880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400" dirty="0">
                <a:solidFill>
                  <a:schemeClr val="bg1"/>
                </a:solidFill>
                <a:latin typeface="Segoe UI Semilight" pitchFamily="34" charset="0"/>
                <a:ea typeface="微软雅黑" pitchFamily="34" charset="-122"/>
                <a:cs typeface="Segoe UI Semilight" pitchFamily="34" charset="0"/>
              </a:rPr>
              <a:t>数据量过大</a:t>
            </a:r>
          </a:p>
        </p:txBody>
      </p:sp>
      <p:pic>
        <p:nvPicPr>
          <p:cNvPr id="2" name="图片 1">
            <a:extLst>
              <a:ext uri="{FF2B5EF4-FFF2-40B4-BE49-F238E27FC236}">
                <a16:creationId xmlns:a16="http://schemas.microsoft.com/office/drawing/2014/main" id="{9BCB186D-21EC-4CA6-B756-49FE8DB1940A}"/>
              </a:ext>
            </a:extLst>
          </p:cNvPr>
          <p:cNvPicPr>
            <a:picLocks noChangeAspect="1"/>
          </p:cNvPicPr>
          <p:nvPr/>
        </p:nvPicPr>
        <p:blipFill>
          <a:blip r:embed="rId3"/>
          <a:stretch>
            <a:fillRect/>
          </a:stretch>
        </p:blipFill>
        <p:spPr>
          <a:xfrm>
            <a:off x="273929" y="2478881"/>
            <a:ext cx="2663910" cy="2280047"/>
          </a:xfrm>
          <a:prstGeom prst="rect">
            <a:avLst/>
          </a:prstGeom>
        </p:spPr>
      </p:pic>
      <p:pic>
        <p:nvPicPr>
          <p:cNvPr id="4" name="图片 3">
            <a:extLst>
              <a:ext uri="{FF2B5EF4-FFF2-40B4-BE49-F238E27FC236}">
                <a16:creationId xmlns:a16="http://schemas.microsoft.com/office/drawing/2014/main" id="{A031132B-4068-4096-871D-EED7FFFD163E}"/>
              </a:ext>
            </a:extLst>
          </p:cNvPr>
          <p:cNvPicPr>
            <a:picLocks noChangeAspect="1"/>
          </p:cNvPicPr>
          <p:nvPr/>
        </p:nvPicPr>
        <p:blipFill>
          <a:blip r:embed="rId4"/>
          <a:stretch>
            <a:fillRect/>
          </a:stretch>
        </p:blipFill>
        <p:spPr>
          <a:xfrm>
            <a:off x="3173280" y="2478881"/>
            <a:ext cx="2512903" cy="2280047"/>
          </a:xfrm>
          <a:prstGeom prst="rect">
            <a:avLst/>
          </a:prstGeom>
        </p:spPr>
      </p:pic>
      <p:sp>
        <p:nvSpPr>
          <p:cNvPr id="77" name="五边形 64">
            <a:extLst>
              <a:ext uri="{FF2B5EF4-FFF2-40B4-BE49-F238E27FC236}">
                <a16:creationId xmlns:a16="http://schemas.microsoft.com/office/drawing/2014/main" id="{BE5C8310-B51A-47F8-8A67-A59A1E32A8F4}"/>
              </a:ext>
            </a:extLst>
          </p:cNvPr>
          <p:cNvSpPr/>
          <p:nvPr/>
        </p:nvSpPr>
        <p:spPr bwMode="auto">
          <a:xfrm>
            <a:off x="142122" y="1267820"/>
            <a:ext cx="1630778" cy="550860"/>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grpSp>
        <p:nvGrpSpPr>
          <p:cNvPr id="72" name="组合 71">
            <a:extLst>
              <a:ext uri="{FF2B5EF4-FFF2-40B4-BE49-F238E27FC236}">
                <a16:creationId xmlns:a16="http://schemas.microsoft.com/office/drawing/2014/main" id="{143140AA-85BA-47A1-858A-CEB15C3E80CC}"/>
              </a:ext>
            </a:extLst>
          </p:cNvPr>
          <p:cNvGrpSpPr>
            <a:grpSpLocks/>
          </p:cNvGrpSpPr>
          <p:nvPr/>
        </p:nvGrpSpPr>
        <p:grpSpPr bwMode="auto">
          <a:xfrm>
            <a:off x="1635448" y="1251833"/>
            <a:ext cx="2167663" cy="559209"/>
            <a:chOff x="2283957" y="1528997"/>
            <a:chExt cx="1640420" cy="550887"/>
          </a:xfrm>
        </p:grpSpPr>
        <p:sp>
          <p:nvSpPr>
            <p:cNvPr id="85" name="任意多边形 67">
              <a:extLst>
                <a:ext uri="{FF2B5EF4-FFF2-40B4-BE49-F238E27FC236}">
                  <a16:creationId xmlns:a16="http://schemas.microsoft.com/office/drawing/2014/main" id="{A81171A7-452C-4B0D-866B-1E46BCD9800B}"/>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86" name="文本框 18">
              <a:extLst>
                <a:ext uri="{FF2B5EF4-FFF2-40B4-BE49-F238E27FC236}">
                  <a16:creationId xmlns:a16="http://schemas.microsoft.com/office/drawing/2014/main" id="{68DF76CF-74B3-4682-A480-307F3B8957A4}"/>
                </a:ext>
              </a:extLst>
            </p:cNvPr>
            <p:cNvSpPr txBox="1">
              <a:spLocks noChangeArrowheads="1"/>
            </p:cNvSpPr>
            <p:nvPr/>
          </p:nvSpPr>
          <p:spPr bwMode="auto">
            <a:xfrm>
              <a:off x="2639309" y="1634008"/>
              <a:ext cx="945919" cy="33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Segoe UI Semilight" pitchFamily="34" charset="0"/>
                  <a:ea typeface="微软雅黑" pitchFamily="34" charset="-122"/>
                  <a:cs typeface="Segoe UI Semilight" pitchFamily="34" charset="0"/>
                </a:rPr>
                <a:t>进行过滤</a:t>
              </a:r>
            </a:p>
          </p:txBody>
        </p:sp>
      </p:grpSp>
      <p:pic>
        <p:nvPicPr>
          <p:cNvPr id="5" name="图片 4">
            <a:extLst>
              <a:ext uri="{FF2B5EF4-FFF2-40B4-BE49-F238E27FC236}">
                <a16:creationId xmlns:a16="http://schemas.microsoft.com/office/drawing/2014/main" id="{83491E66-30CD-42C7-A6A6-51C544E9F88B}"/>
              </a:ext>
            </a:extLst>
          </p:cNvPr>
          <p:cNvPicPr>
            <a:picLocks noChangeAspect="1"/>
          </p:cNvPicPr>
          <p:nvPr/>
        </p:nvPicPr>
        <p:blipFill>
          <a:blip r:embed="rId5"/>
          <a:stretch>
            <a:fillRect/>
          </a:stretch>
        </p:blipFill>
        <p:spPr>
          <a:xfrm>
            <a:off x="5921624" y="2478882"/>
            <a:ext cx="2745070" cy="2237054"/>
          </a:xfrm>
          <a:prstGeom prst="rect">
            <a:avLst/>
          </a:prstGeom>
        </p:spPr>
      </p:pic>
    </p:spTree>
    <p:extLst>
      <p:ext uri="{BB962C8B-B14F-4D97-AF65-F5344CB8AC3E}">
        <p14:creationId xmlns:p14="http://schemas.microsoft.com/office/powerpoint/2010/main" val="363916286"/>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par>
                                <p:cTn id="15" presetID="2" presetClass="entr" presetSubtype="8" fill="hold" nodeType="withEffect">
                                  <p:stCondLst>
                                    <p:cond delay="100"/>
                                  </p:stCondLst>
                                  <p:childTnLst>
                                    <p:set>
                                      <p:cBhvr>
                                        <p:cTn id="16" dur="1" fill="hold">
                                          <p:stCondLst>
                                            <p:cond delay="0"/>
                                          </p:stCondLst>
                                        </p:cTn>
                                        <p:tgtEl>
                                          <p:spTgt spid="79"/>
                                        </p:tgtEl>
                                        <p:attrNameLst>
                                          <p:attrName>style.visibility</p:attrName>
                                        </p:attrNameLst>
                                      </p:cBhvr>
                                      <p:to>
                                        <p:strVal val="visible"/>
                                      </p:to>
                                    </p:set>
                                    <p:anim calcmode="lin" valueType="num">
                                      <p:cBhvr additive="base">
                                        <p:cTn id="17" dur="550" fill="hold"/>
                                        <p:tgtEl>
                                          <p:spTgt spid="79"/>
                                        </p:tgtEl>
                                        <p:attrNameLst>
                                          <p:attrName>ppt_x</p:attrName>
                                        </p:attrNameLst>
                                      </p:cBhvr>
                                      <p:tavLst>
                                        <p:tav tm="0">
                                          <p:val>
                                            <p:strVal val="0-#ppt_w/2"/>
                                          </p:val>
                                        </p:tav>
                                        <p:tav tm="100000">
                                          <p:val>
                                            <p:strVal val="#ppt_x"/>
                                          </p:val>
                                        </p:tav>
                                      </p:tavLst>
                                    </p:anim>
                                    <p:anim calcmode="lin" valueType="num">
                                      <p:cBhvr additive="base">
                                        <p:cTn id="18" dur="550" fill="hold"/>
                                        <p:tgtEl>
                                          <p:spTgt spid="7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00"/>
                                  </p:stCondLst>
                                  <p:childTnLst>
                                    <p:set>
                                      <p:cBhvr>
                                        <p:cTn id="20" dur="1" fill="hold">
                                          <p:stCondLst>
                                            <p:cond delay="0"/>
                                          </p:stCondLst>
                                        </p:cTn>
                                        <p:tgtEl>
                                          <p:spTgt spid="82"/>
                                        </p:tgtEl>
                                        <p:attrNameLst>
                                          <p:attrName>style.visibility</p:attrName>
                                        </p:attrNameLst>
                                      </p:cBhvr>
                                      <p:to>
                                        <p:strVal val="visible"/>
                                      </p:to>
                                    </p:set>
                                    <p:anim calcmode="lin" valueType="num">
                                      <p:cBhvr additive="base">
                                        <p:cTn id="21" dur="550" fill="hold"/>
                                        <p:tgtEl>
                                          <p:spTgt spid="82"/>
                                        </p:tgtEl>
                                        <p:attrNameLst>
                                          <p:attrName>ppt_x</p:attrName>
                                        </p:attrNameLst>
                                      </p:cBhvr>
                                      <p:tavLst>
                                        <p:tav tm="0">
                                          <p:val>
                                            <p:strVal val="0-#ppt_w/2"/>
                                          </p:val>
                                        </p:tav>
                                        <p:tav tm="100000">
                                          <p:val>
                                            <p:strVal val="#ppt_x"/>
                                          </p:val>
                                        </p:tav>
                                      </p:tavLst>
                                    </p:anim>
                                    <p:anim calcmode="lin" valueType="num">
                                      <p:cBhvr additive="base">
                                        <p:cTn id="22" dur="550" fill="hold"/>
                                        <p:tgtEl>
                                          <p:spTgt spid="8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50" fill="hold"/>
                                        <p:tgtEl>
                                          <p:spTgt spid="72"/>
                                        </p:tgtEl>
                                        <p:attrNameLst>
                                          <p:attrName>ppt_x</p:attrName>
                                        </p:attrNameLst>
                                      </p:cBhvr>
                                      <p:tavLst>
                                        <p:tav tm="0">
                                          <p:val>
                                            <p:strVal val="0-#ppt_w/2"/>
                                          </p:val>
                                        </p:tav>
                                        <p:tav tm="100000">
                                          <p:val>
                                            <p:strVal val="#ppt_x"/>
                                          </p:val>
                                        </p:tav>
                                      </p:tavLst>
                                    </p:anim>
                                    <p:anim calcmode="lin" valueType="num">
                                      <p:cBhvr additive="base">
                                        <p:cTn id="26" dur="55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总结和展望</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0" name="组合 29">
            <a:extLst>
              <a:ext uri="{FF2B5EF4-FFF2-40B4-BE49-F238E27FC236}">
                <a16:creationId xmlns:a16="http://schemas.microsoft.com/office/drawing/2014/main" id="{CB47A213-05B1-4AEE-AD1C-E1BF7AB0B7AE}"/>
              </a:ext>
            </a:extLst>
          </p:cNvPr>
          <p:cNvGrpSpPr>
            <a:grpSpLocks/>
          </p:cNvGrpSpPr>
          <p:nvPr/>
        </p:nvGrpSpPr>
        <p:grpSpPr bwMode="auto">
          <a:xfrm>
            <a:off x="321031" y="1179105"/>
            <a:ext cx="1552125" cy="3218953"/>
            <a:chOff x="839089" y="1015825"/>
            <a:chExt cx="4688114" cy="4877531"/>
          </a:xfrm>
        </p:grpSpPr>
        <p:grpSp>
          <p:nvGrpSpPr>
            <p:cNvPr id="31" name="组合 4">
              <a:extLst>
                <a:ext uri="{FF2B5EF4-FFF2-40B4-BE49-F238E27FC236}">
                  <a16:creationId xmlns:a16="http://schemas.microsoft.com/office/drawing/2014/main" id="{94A6D4BA-406C-4660-857E-30E49B7206A2}"/>
                </a:ext>
              </a:extLst>
            </p:cNvPr>
            <p:cNvGrpSpPr>
              <a:grpSpLocks/>
            </p:cNvGrpSpPr>
            <p:nvPr/>
          </p:nvGrpSpPr>
          <p:grpSpPr bwMode="auto">
            <a:xfrm rot="-297887">
              <a:off x="2313380" y="1015825"/>
              <a:ext cx="1482151" cy="1487649"/>
              <a:chOff x="3130077" y="1143064"/>
              <a:chExt cx="1735225" cy="1741663"/>
            </a:xfrm>
          </p:grpSpPr>
          <p:cxnSp>
            <p:nvCxnSpPr>
              <p:cNvPr id="33" name="直接连接符 32">
                <a:extLst>
                  <a:ext uri="{FF2B5EF4-FFF2-40B4-BE49-F238E27FC236}">
                    <a16:creationId xmlns:a16="http://schemas.microsoft.com/office/drawing/2014/main" id="{BC3AEAC2-C9C3-495C-B9E5-22E1C1F7B03D}"/>
                  </a:ext>
                </a:extLst>
              </p:cNvPr>
              <p:cNvCxnSpPr>
                <a:endCxn id="35"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4" name="直接连接符 33">
                <a:extLst>
                  <a:ext uri="{FF2B5EF4-FFF2-40B4-BE49-F238E27FC236}">
                    <a16:creationId xmlns:a16="http://schemas.microsoft.com/office/drawing/2014/main" id="{7D05BB41-EED1-47E6-A9FB-2721C86DC7CB}"/>
                  </a:ext>
                </a:extLst>
              </p:cNvPr>
              <p:cNvCxnSpPr>
                <a:stCxn id="35"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5" name="椭圆 8">
                <a:extLst>
                  <a:ext uri="{FF2B5EF4-FFF2-40B4-BE49-F238E27FC236}">
                    <a16:creationId xmlns:a16="http://schemas.microsoft.com/office/drawing/2014/main" id="{1D4294AA-1962-4D46-8C06-2D5C4C60724B}"/>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2" name="矩形 31">
              <a:extLst>
                <a:ext uri="{FF2B5EF4-FFF2-40B4-BE49-F238E27FC236}">
                  <a16:creationId xmlns:a16="http://schemas.microsoft.com/office/drawing/2014/main" id="{77CEC2F8-080D-4DCF-B8E9-5AD948F9AFB0}"/>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36" name="文本框 18">
            <a:extLst>
              <a:ext uri="{FF2B5EF4-FFF2-40B4-BE49-F238E27FC236}">
                <a16:creationId xmlns:a16="http://schemas.microsoft.com/office/drawing/2014/main" id="{5E2C88EE-116D-4C85-B7DC-22B840278333}"/>
              </a:ext>
            </a:extLst>
          </p:cNvPr>
          <p:cNvSpPr txBox="1">
            <a:spLocks noChangeArrowheads="1"/>
          </p:cNvSpPr>
          <p:nvPr/>
        </p:nvSpPr>
        <p:spPr bwMode="auto">
          <a:xfrm>
            <a:off x="321031" y="2371660"/>
            <a:ext cx="16350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对</a:t>
            </a:r>
            <a:r>
              <a:rPr lang="en-US" altLang="zh-CN" sz="1800" b="1" dirty="0" err="1">
                <a:solidFill>
                  <a:schemeClr val="bg1"/>
                </a:solidFill>
                <a:latin typeface="Segoe UI Semilight" pitchFamily="34" charset="0"/>
                <a:ea typeface="微软雅黑" pitchFamily="34" charset="-122"/>
                <a:cs typeface="Segoe UI Semilight" pitchFamily="34" charset="0"/>
              </a:rPr>
              <a:t>scala</a:t>
            </a:r>
            <a:r>
              <a:rPr lang="zh-CN" altLang="en-US" sz="1800" dirty="0">
                <a:solidFill>
                  <a:schemeClr val="bg1"/>
                </a:solidFill>
                <a:latin typeface="Segoe UI Semilight" pitchFamily="34" charset="0"/>
                <a:ea typeface="微软雅黑" pitchFamily="34" charset="-122"/>
                <a:cs typeface="Segoe UI Semilight" pitchFamily="34" charset="0"/>
              </a:rPr>
              <a:t>语法不熟悉，导致在很多不必要的地方花费大量时间</a:t>
            </a:r>
          </a:p>
        </p:txBody>
      </p:sp>
      <p:grpSp>
        <p:nvGrpSpPr>
          <p:cNvPr id="37" name="组合 36">
            <a:extLst>
              <a:ext uri="{FF2B5EF4-FFF2-40B4-BE49-F238E27FC236}">
                <a16:creationId xmlns:a16="http://schemas.microsoft.com/office/drawing/2014/main" id="{E8726483-4DFB-4F58-93BE-E3E4EE679A99}"/>
              </a:ext>
            </a:extLst>
          </p:cNvPr>
          <p:cNvGrpSpPr>
            <a:grpSpLocks/>
          </p:cNvGrpSpPr>
          <p:nvPr/>
        </p:nvGrpSpPr>
        <p:grpSpPr bwMode="auto">
          <a:xfrm>
            <a:off x="7171547" y="1187630"/>
            <a:ext cx="1552125" cy="3213802"/>
            <a:chOff x="839089" y="1015825"/>
            <a:chExt cx="4688114" cy="4877531"/>
          </a:xfrm>
        </p:grpSpPr>
        <p:grpSp>
          <p:nvGrpSpPr>
            <p:cNvPr id="38" name="组合 4">
              <a:extLst>
                <a:ext uri="{FF2B5EF4-FFF2-40B4-BE49-F238E27FC236}">
                  <a16:creationId xmlns:a16="http://schemas.microsoft.com/office/drawing/2014/main" id="{2F475A18-0B6B-4721-A0CF-DC57D09C58CD}"/>
                </a:ext>
              </a:extLst>
            </p:cNvPr>
            <p:cNvGrpSpPr>
              <a:grpSpLocks/>
            </p:cNvGrpSpPr>
            <p:nvPr/>
          </p:nvGrpSpPr>
          <p:grpSpPr bwMode="auto">
            <a:xfrm rot="-297887">
              <a:off x="2313380" y="1015825"/>
              <a:ext cx="1482151" cy="1487649"/>
              <a:chOff x="3130077" y="1143064"/>
              <a:chExt cx="1735225" cy="1741663"/>
            </a:xfrm>
          </p:grpSpPr>
          <p:cxnSp>
            <p:nvCxnSpPr>
              <p:cNvPr id="40" name="直接连接符 39">
                <a:extLst>
                  <a:ext uri="{FF2B5EF4-FFF2-40B4-BE49-F238E27FC236}">
                    <a16:creationId xmlns:a16="http://schemas.microsoft.com/office/drawing/2014/main" id="{E310D78C-20E3-4D38-9566-7691C312A6C9}"/>
                  </a:ext>
                </a:extLst>
              </p:cNvPr>
              <p:cNvCxnSpPr>
                <a:endCxn id="42"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41" name="直接连接符 40">
                <a:extLst>
                  <a:ext uri="{FF2B5EF4-FFF2-40B4-BE49-F238E27FC236}">
                    <a16:creationId xmlns:a16="http://schemas.microsoft.com/office/drawing/2014/main" id="{69D78B9B-9E90-405D-9AA1-59D8C3D712BE}"/>
                  </a:ext>
                </a:extLst>
              </p:cNvPr>
              <p:cNvCxnSpPr>
                <a:stCxn id="42"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2" name="椭圆 8">
                <a:extLst>
                  <a:ext uri="{FF2B5EF4-FFF2-40B4-BE49-F238E27FC236}">
                    <a16:creationId xmlns:a16="http://schemas.microsoft.com/office/drawing/2014/main" id="{1BC9CE1F-488E-4DD0-8AE9-A2D6935E84B2}"/>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9" name="矩形 38">
              <a:extLst>
                <a:ext uri="{FF2B5EF4-FFF2-40B4-BE49-F238E27FC236}">
                  <a16:creationId xmlns:a16="http://schemas.microsoft.com/office/drawing/2014/main" id="{3FDFF1E2-D0A6-4386-B04A-B9097AE3E2FF}"/>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43" name="文本框 18">
            <a:extLst>
              <a:ext uri="{FF2B5EF4-FFF2-40B4-BE49-F238E27FC236}">
                <a16:creationId xmlns:a16="http://schemas.microsoft.com/office/drawing/2014/main" id="{72D650E6-CB50-41AC-93DD-A07857DCCC41}"/>
              </a:ext>
            </a:extLst>
          </p:cNvPr>
          <p:cNvSpPr txBox="1">
            <a:spLocks noChangeArrowheads="1"/>
          </p:cNvSpPr>
          <p:nvPr/>
        </p:nvSpPr>
        <p:spPr bwMode="auto">
          <a:xfrm>
            <a:off x="7277917" y="2607471"/>
            <a:ext cx="13938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可以使用更好的算法来提高计算的效率</a:t>
            </a:r>
          </a:p>
        </p:txBody>
      </p:sp>
      <p:grpSp>
        <p:nvGrpSpPr>
          <p:cNvPr id="58" name="组合 57">
            <a:extLst>
              <a:ext uri="{FF2B5EF4-FFF2-40B4-BE49-F238E27FC236}">
                <a16:creationId xmlns:a16="http://schemas.microsoft.com/office/drawing/2014/main" id="{4E2F7A71-E736-4512-9676-377FD1671AD0}"/>
              </a:ext>
            </a:extLst>
          </p:cNvPr>
          <p:cNvGrpSpPr>
            <a:grpSpLocks/>
          </p:cNvGrpSpPr>
          <p:nvPr/>
        </p:nvGrpSpPr>
        <p:grpSpPr bwMode="auto">
          <a:xfrm>
            <a:off x="4955725" y="1184256"/>
            <a:ext cx="1552125" cy="3213802"/>
            <a:chOff x="839089" y="1015825"/>
            <a:chExt cx="4688114" cy="4877531"/>
          </a:xfrm>
        </p:grpSpPr>
        <p:grpSp>
          <p:nvGrpSpPr>
            <p:cNvPr id="59" name="组合 4">
              <a:extLst>
                <a:ext uri="{FF2B5EF4-FFF2-40B4-BE49-F238E27FC236}">
                  <a16:creationId xmlns:a16="http://schemas.microsoft.com/office/drawing/2014/main" id="{34B7FFC9-9DB0-447F-A4D1-589FFA02F538}"/>
                </a:ext>
              </a:extLst>
            </p:cNvPr>
            <p:cNvGrpSpPr>
              <a:grpSpLocks/>
            </p:cNvGrpSpPr>
            <p:nvPr/>
          </p:nvGrpSpPr>
          <p:grpSpPr bwMode="auto">
            <a:xfrm rot="-297887">
              <a:off x="2313380" y="1015825"/>
              <a:ext cx="1482151" cy="1487649"/>
              <a:chOff x="3130077" y="1143064"/>
              <a:chExt cx="1735225" cy="1741663"/>
            </a:xfrm>
          </p:grpSpPr>
          <p:cxnSp>
            <p:nvCxnSpPr>
              <p:cNvPr id="61" name="直接连接符 60">
                <a:extLst>
                  <a:ext uri="{FF2B5EF4-FFF2-40B4-BE49-F238E27FC236}">
                    <a16:creationId xmlns:a16="http://schemas.microsoft.com/office/drawing/2014/main" id="{BE92D363-04DB-4797-A542-3F8EBE018CBF}"/>
                  </a:ext>
                </a:extLst>
              </p:cNvPr>
              <p:cNvCxnSpPr>
                <a:endCxn id="6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2" name="直接连接符 61">
                <a:extLst>
                  <a:ext uri="{FF2B5EF4-FFF2-40B4-BE49-F238E27FC236}">
                    <a16:creationId xmlns:a16="http://schemas.microsoft.com/office/drawing/2014/main" id="{A2D6046F-5981-404E-8319-04F55358DF15}"/>
                  </a:ext>
                </a:extLst>
              </p:cNvPr>
              <p:cNvCxnSpPr>
                <a:stCxn id="6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3" name="椭圆 8">
                <a:extLst>
                  <a:ext uri="{FF2B5EF4-FFF2-40B4-BE49-F238E27FC236}">
                    <a16:creationId xmlns:a16="http://schemas.microsoft.com/office/drawing/2014/main" id="{D998B5DD-8C65-487B-AB2E-0136FB8482CE}"/>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0" name="矩形 59">
              <a:extLst>
                <a:ext uri="{FF2B5EF4-FFF2-40B4-BE49-F238E27FC236}">
                  <a16:creationId xmlns:a16="http://schemas.microsoft.com/office/drawing/2014/main" id="{D514CCFE-CE2E-47BF-8AE5-A5C7900952AE}"/>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73" name="文本框 18">
            <a:extLst>
              <a:ext uri="{FF2B5EF4-FFF2-40B4-BE49-F238E27FC236}">
                <a16:creationId xmlns:a16="http://schemas.microsoft.com/office/drawing/2014/main" id="{D6158FE8-5AF7-4A0B-9212-6B63041BFD64}"/>
              </a:ext>
            </a:extLst>
          </p:cNvPr>
          <p:cNvSpPr txBox="1">
            <a:spLocks noChangeArrowheads="1"/>
          </p:cNvSpPr>
          <p:nvPr/>
        </p:nvSpPr>
        <p:spPr bwMode="auto">
          <a:xfrm>
            <a:off x="5086797" y="2595463"/>
            <a:ext cx="13938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可以更进一步过滤出更有意义和有趣的信息</a:t>
            </a:r>
          </a:p>
        </p:txBody>
      </p:sp>
      <p:grpSp>
        <p:nvGrpSpPr>
          <p:cNvPr id="74" name="组合 73">
            <a:extLst>
              <a:ext uri="{FF2B5EF4-FFF2-40B4-BE49-F238E27FC236}">
                <a16:creationId xmlns:a16="http://schemas.microsoft.com/office/drawing/2014/main" id="{1EB4B682-0499-4E47-8A59-6174FA92B3A1}"/>
              </a:ext>
            </a:extLst>
          </p:cNvPr>
          <p:cNvGrpSpPr>
            <a:grpSpLocks/>
          </p:cNvGrpSpPr>
          <p:nvPr/>
        </p:nvGrpSpPr>
        <p:grpSpPr bwMode="auto">
          <a:xfrm>
            <a:off x="2623665" y="1173929"/>
            <a:ext cx="1552125" cy="3213802"/>
            <a:chOff x="839089" y="1015825"/>
            <a:chExt cx="4688114" cy="4877531"/>
          </a:xfrm>
        </p:grpSpPr>
        <p:grpSp>
          <p:nvGrpSpPr>
            <p:cNvPr id="75" name="组合 4">
              <a:extLst>
                <a:ext uri="{FF2B5EF4-FFF2-40B4-BE49-F238E27FC236}">
                  <a16:creationId xmlns:a16="http://schemas.microsoft.com/office/drawing/2014/main" id="{943965BE-7110-41F9-A895-EF4DD6BB5C9A}"/>
                </a:ext>
              </a:extLst>
            </p:cNvPr>
            <p:cNvGrpSpPr>
              <a:grpSpLocks/>
            </p:cNvGrpSpPr>
            <p:nvPr/>
          </p:nvGrpSpPr>
          <p:grpSpPr bwMode="auto">
            <a:xfrm rot="-297887">
              <a:off x="2313380" y="1015825"/>
              <a:ext cx="1482151" cy="1487649"/>
              <a:chOff x="3130077" y="1143064"/>
              <a:chExt cx="1735225" cy="1741663"/>
            </a:xfrm>
          </p:grpSpPr>
          <p:cxnSp>
            <p:nvCxnSpPr>
              <p:cNvPr id="77" name="直接连接符 76">
                <a:extLst>
                  <a:ext uri="{FF2B5EF4-FFF2-40B4-BE49-F238E27FC236}">
                    <a16:creationId xmlns:a16="http://schemas.microsoft.com/office/drawing/2014/main" id="{A85BB405-C249-458A-B88F-CD9B4C49E927}"/>
                  </a:ext>
                </a:extLst>
              </p:cNvPr>
              <p:cNvCxnSpPr>
                <a:endCxn id="8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78" name="直接连接符 77">
                <a:extLst>
                  <a:ext uri="{FF2B5EF4-FFF2-40B4-BE49-F238E27FC236}">
                    <a16:creationId xmlns:a16="http://schemas.microsoft.com/office/drawing/2014/main" id="{D38D3391-99E5-4B51-A65A-5BC467332AA1}"/>
                  </a:ext>
                </a:extLst>
              </p:cNvPr>
              <p:cNvCxnSpPr>
                <a:stCxn id="8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88" name="椭圆 8">
                <a:extLst>
                  <a:ext uri="{FF2B5EF4-FFF2-40B4-BE49-F238E27FC236}">
                    <a16:creationId xmlns:a16="http://schemas.microsoft.com/office/drawing/2014/main" id="{81EF803D-F303-4975-B77F-E8E1A57E6E8D}"/>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76" name="矩形 75">
              <a:extLst>
                <a:ext uri="{FF2B5EF4-FFF2-40B4-BE49-F238E27FC236}">
                  <a16:creationId xmlns:a16="http://schemas.microsoft.com/office/drawing/2014/main" id="{14E55C27-9BCD-42BC-ADCE-40AD47416B95}"/>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89" name="文本框 18">
            <a:extLst>
              <a:ext uri="{FF2B5EF4-FFF2-40B4-BE49-F238E27FC236}">
                <a16:creationId xmlns:a16="http://schemas.microsoft.com/office/drawing/2014/main" id="{60777ED5-3022-46DD-A030-2D24349A4A8F}"/>
              </a:ext>
            </a:extLst>
          </p:cNvPr>
          <p:cNvSpPr txBox="1">
            <a:spLocks noChangeArrowheads="1"/>
          </p:cNvSpPr>
          <p:nvPr/>
        </p:nvSpPr>
        <p:spPr bwMode="auto">
          <a:xfrm>
            <a:off x="2647282" y="2408555"/>
            <a:ext cx="15415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数据集预处理不够好，包含了不少无用信息，增加了不少计算量</a:t>
            </a:r>
          </a:p>
        </p:txBody>
      </p:sp>
    </p:spTree>
    <p:extLst>
      <p:ext uri="{BB962C8B-B14F-4D97-AF65-F5344CB8AC3E}">
        <p14:creationId xmlns:p14="http://schemas.microsoft.com/office/powerpoint/2010/main" val="2821424615"/>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par>
                                <p:cTn id="30" presetID="53" presetClass="entr" presetSubtype="16"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p:cTn id="32" dur="500" fill="hold"/>
                                        <p:tgtEl>
                                          <p:spTgt spid="74"/>
                                        </p:tgtEl>
                                        <p:attrNameLst>
                                          <p:attrName>ppt_w</p:attrName>
                                        </p:attrNameLst>
                                      </p:cBhvr>
                                      <p:tavLst>
                                        <p:tav tm="0">
                                          <p:val>
                                            <p:fltVal val="0"/>
                                          </p:val>
                                        </p:tav>
                                        <p:tav tm="100000">
                                          <p:val>
                                            <p:strVal val="#ppt_w"/>
                                          </p:val>
                                        </p:tav>
                                      </p:tavLst>
                                    </p:anim>
                                    <p:anim calcmode="lin" valueType="num">
                                      <p:cBhvr>
                                        <p:cTn id="33" dur="500" fill="hold"/>
                                        <p:tgtEl>
                                          <p:spTgt spid="74"/>
                                        </p:tgtEl>
                                        <p:attrNameLst>
                                          <p:attrName>ppt_h</p:attrName>
                                        </p:attrNameLst>
                                      </p:cBhvr>
                                      <p:tavLst>
                                        <p:tav tm="0">
                                          <p:val>
                                            <p:fltVal val="0"/>
                                          </p:val>
                                        </p:tav>
                                        <p:tav tm="100000">
                                          <p:val>
                                            <p:strVal val="#ppt_h"/>
                                          </p:val>
                                        </p:tav>
                                      </p:tavLst>
                                    </p:anim>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文本框 9"/>
          <p:cNvSpPr txBox="1">
            <a:spLocks noChangeArrowheads="1"/>
          </p:cNvSpPr>
          <p:nvPr/>
        </p:nvSpPr>
        <p:spPr bwMode="auto">
          <a:xfrm>
            <a:off x="2637235" y="2251472"/>
            <a:ext cx="425172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500" b="1" dirty="0">
                <a:solidFill>
                  <a:schemeClr val="bg1"/>
                </a:solidFill>
                <a:latin typeface="微软雅黑" pitchFamily="34" charset="-122"/>
                <a:ea typeface="微软雅黑" pitchFamily="34" charset="-122"/>
              </a:rPr>
              <a:t>THANK  YOU </a:t>
            </a:r>
            <a:endParaRPr lang="zh-CN" altLang="en-US" sz="4500" b="1" dirty="0">
              <a:solidFill>
                <a:schemeClr val="bg1"/>
              </a:solidFill>
              <a:latin typeface="微软雅黑" pitchFamily="34" charset="-122"/>
              <a:ea typeface="微软雅黑" pitchFamily="34" charset="-122"/>
            </a:endParaRPr>
          </a:p>
        </p:txBody>
      </p:sp>
      <p:cxnSp>
        <p:nvCxnSpPr>
          <p:cNvPr id="30724" name="直接连接符 10"/>
          <p:cNvCxnSpPr>
            <a:cxnSpLocks noChangeShapeType="1"/>
          </p:cNvCxnSpPr>
          <p:nvPr/>
        </p:nvCxnSpPr>
        <p:spPr bwMode="auto">
          <a:xfrm>
            <a:off x="2720579" y="3013472"/>
            <a:ext cx="36957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30725" name="直接连接符 11"/>
          <p:cNvCxnSpPr>
            <a:cxnSpLocks noChangeShapeType="1"/>
          </p:cNvCxnSpPr>
          <p:nvPr/>
        </p:nvCxnSpPr>
        <p:spPr bwMode="auto">
          <a:xfrm>
            <a:off x="4649391" y="3150394"/>
            <a:ext cx="1766888"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4400" advTm="8000">
        <p14:honeycomb/>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0723"/>
                                        </p:tgtEl>
                                        <p:attrNameLst>
                                          <p:attrName>style.visibility</p:attrName>
                                        </p:attrNameLst>
                                      </p:cBhvr>
                                      <p:to>
                                        <p:strVal val="visible"/>
                                      </p:to>
                                    </p:set>
                                    <p:set>
                                      <p:cBhvr>
                                        <p:cTn id="7" dur="455" fill="hold">
                                          <p:stCondLst>
                                            <p:cond delay="0"/>
                                          </p:stCondLst>
                                        </p:cTn>
                                        <p:tgtEl>
                                          <p:spTgt spid="30723"/>
                                        </p:tgtEl>
                                        <p:attrNameLst>
                                          <p:attrName>style.rotation</p:attrName>
                                        </p:attrNameLst>
                                      </p:cBhvr>
                                      <p:to>
                                        <p:strVal val="-45.0"/>
                                      </p:to>
                                    </p:set>
                                    <p:anim calcmode="lin" valueType="num">
                                      <p:cBhvr>
                                        <p:cTn id="8" dur="455" fill="hold">
                                          <p:stCondLst>
                                            <p:cond delay="455"/>
                                          </p:stCondLst>
                                        </p:cTn>
                                        <p:tgtEl>
                                          <p:spTgt spid="3072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072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072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072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4500"/>
                            </p:stCondLst>
                            <p:childTnLst>
                              <p:par>
                                <p:cTn id="13" presetID="22" presetClass="entr" presetSubtype="8" fill="hold" nodeType="after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par>
                          <p:cTn id="16" fill="hold">
                            <p:stCondLst>
                              <p:cond delay="5000"/>
                            </p:stCondLst>
                            <p:childTnLst>
                              <p:par>
                                <p:cTn id="17" presetID="22" presetClass="entr" presetSubtype="2" fill="hold" nodeType="afterEffect">
                                  <p:stCondLst>
                                    <p:cond delay="0"/>
                                  </p:stCondLst>
                                  <p:childTnLst>
                                    <p:set>
                                      <p:cBhvr>
                                        <p:cTn id="18" dur="1" fill="hold">
                                          <p:stCondLst>
                                            <p:cond delay="0"/>
                                          </p:stCondLst>
                                        </p:cTn>
                                        <p:tgtEl>
                                          <p:spTgt spid="30725"/>
                                        </p:tgtEl>
                                        <p:attrNameLst>
                                          <p:attrName>style.visibility</p:attrName>
                                        </p:attrNameLst>
                                      </p:cBhvr>
                                      <p:to>
                                        <p:strVal val="visible"/>
                                      </p:to>
                                    </p:set>
                                    <p:animEffect transition="in" filter="wipe(right)">
                                      <p:cBhvr>
                                        <p:cTn id="19"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824706" y="1062540"/>
            <a:ext cx="7683190"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已经步入大三的我们，几年后都将面临求职的问题。为了加深对整个招聘市场的了解与认识，通过对大批招聘信息数据的处理，获取技术栈要求的组成</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基于招聘网站岗位技术要求建图，关注各技术之间强弱联系，进行可视化的展示与分析。</a:t>
            </a:r>
            <a:endParaRPr lang="en-US" altLang="zh-CN" sz="1600" dirty="0">
              <a:solidFill>
                <a:schemeClr val="bg1"/>
              </a:solidFill>
              <a:latin typeface="微软雅黑" pitchFamily="34" charset="-122"/>
              <a:ea typeface="微软雅黑" pitchFamily="34" charset="-122"/>
            </a:endParaRPr>
          </a:p>
        </p:txBody>
      </p:sp>
      <p:grpSp>
        <p:nvGrpSpPr>
          <p:cNvPr id="72" name="组合 71">
            <a:extLst>
              <a:ext uri="{FF2B5EF4-FFF2-40B4-BE49-F238E27FC236}">
                <a16:creationId xmlns:a16="http://schemas.microsoft.com/office/drawing/2014/main" id="{0202B631-953D-4B8D-9621-A447CA5EB6F7}"/>
              </a:ext>
            </a:extLst>
          </p:cNvPr>
          <p:cNvGrpSpPr>
            <a:grpSpLocks/>
          </p:cNvGrpSpPr>
          <p:nvPr/>
        </p:nvGrpSpPr>
        <p:grpSpPr bwMode="auto">
          <a:xfrm>
            <a:off x="3485718" y="2677115"/>
            <a:ext cx="1958975" cy="1871663"/>
            <a:chOff x="3065829" y="2668267"/>
            <a:chExt cx="1872107" cy="1761728"/>
          </a:xfrm>
        </p:grpSpPr>
        <p:sp>
          <p:nvSpPr>
            <p:cNvPr id="74" name="椭圆 73">
              <a:extLst>
                <a:ext uri="{FF2B5EF4-FFF2-40B4-BE49-F238E27FC236}">
                  <a16:creationId xmlns:a16="http://schemas.microsoft.com/office/drawing/2014/main" id="{6594B9EA-0E4A-40A9-9D29-FFDC93F028C2}"/>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5" name="椭圆 74">
              <a:extLst>
                <a:ext uri="{FF2B5EF4-FFF2-40B4-BE49-F238E27FC236}">
                  <a16:creationId xmlns:a16="http://schemas.microsoft.com/office/drawing/2014/main" id="{A2C92C1A-907D-47E2-A92F-FD091D8AB4FE}"/>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6" name="椭圆 75">
              <a:extLst>
                <a:ext uri="{FF2B5EF4-FFF2-40B4-BE49-F238E27FC236}">
                  <a16:creationId xmlns:a16="http://schemas.microsoft.com/office/drawing/2014/main" id="{97973841-13C8-416A-B344-0C9D86DBD99B}"/>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7" name="椭圆 76">
              <a:extLst>
                <a:ext uri="{FF2B5EF4-FFF2-40B4-BE49-F238E27FC236}">
                  <a16:creationId xmlns:a16="http://schemas.microsoft.com/office/drawing/2014/main" id="{9EDC0AC4-517F-459A-8674-8A85100AE1FB}"/>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8" name="椭圆 77">
              <a:extLst>
                <a:ext uri="{FF2B5EF4-FFF2-40B4-BE49-F238E27FC236}">
                  <a16:creationId xmlns:a16="http://schemas.microsoft.com/office/drawing/2014/main" id="{EC8B9177-563D-4F66-8127-B843708B2459}"/>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9" name="椭圆 78">
              <a:extLst>
                <a:ext uri="{FF2B5EF4-FFF2-40B4-BE49-F238E27FC236}">
                  <a16:creationId xmlns:a16="http://schemas.microsoft.com/office/drawing/2014/main" id="{21708458-0A35-4007-ACD1-A7C5744F20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0" name="椭圆 79">
              <a:extLst>
                <a:ext uri="{FF2B5EF4-FFF2-40B4-BE49-F238E27FC236}">
                  <a16:creationId xmlns:a16="http://schemas.microsoft.com/office/drawing/2014/main" id="{F034EF18-B720-4B6B-904F-AA85ABC09382}"/>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81" name="组合 46">
              <a:extLst>
                <a:ext uri="{FF2B5EF4-FFF2-40B4-BE49-F238E27FC236}">
                  <a16:creationId xmlns:a16="http://schemas.microsoft.com/office/drawing/2014/main" id="{2F44566F-3D9F-4136-A304-7468F7C5890D}"/>
                </a:ext>
              </a:extLst>
            </p:cNvPr>
            <p:cNvGrpSpPr>
              <a:grpSpLocks/>
            </p:cNvGrpSpPr>
            <p:nvPr/>
          </p:nvGrpSpPr>
          <p:grpSpPr bwMode="auto">
            <a:xfrm>
              <a:off x="3269294" y="2943617"/>
              <a:ext cx="1465544" cy="1202498"/>
              <a:chOff x="3269294" y="2943617"/>
              <a:chExt cx="1465544" cy="1202498"/>
            </a:xfrm>
          </p:grpSpPr>
          <p:sp>
            <p:nvSpPr>
              <p:cNvPr id="82" name="任意多边形 33">
                <a:extLst>
                  <a:ext uri="{FF2B5EF4-FFF2-40B4-BE49-F238E27FC236}">
                    <a16:creationId xmlns:a16="http://schemas.microsoft.com/office/drawing/2014/main" id="{2A1E6223-1A4E-4773-B344-B3CC3DB5131A}"/>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3" name="任意多边形 34">
                <a:extLst>
                  <a:ext uri="{FF2B5EF4-FFF2-40B4-BE49-F238E27FC236}">
                    <a16:creationId xmlns:a16="http://schemas.microsoft.com/office/drawing/2014/main" id="{CC66235D-0CE8-4CA1-9EF0-F4A19838F441}"/>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4" name="任意多边形 35">
                <a:extLst>
                  <a:ext uri="{FF2B5EF4-FFF2-40B4-BE49-F238E27FC236}">
                    <a16:creationId xmlns:a16="http://schemas.microsoft.com/office/drawing/2014/main" id="{8CCB4C75-245D-4DAF-A303-C6B447E2B39A}"/>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5" name="任意多边形 36">
                <a:extLst>
                  <a:ext uri="{FF2B5EF4-FFF2-40B4-BE49-F238E27FC236}">
                    <a16:creationId xmlns:a16="http://schemas.microsoft.com/office/drawing/2014/main" id="{3939A7FE-FC60-4201-9278-B680E0E43CE8}"/>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6" name="任意多边形 37">
                <a:extLst>
                  <a:ext uri="{FF2B5EF4-FFF2-40B4-BE49-F238E27FC236}">
                    <a16:creationId xmlns:a16="http://schemas.microsoft.com/office/drawing/2014/main" id="{51702717-257A-4EB5-9D5A-71E70C00C872}"/>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7" name="任意多边形 38">
                <a:extLst>
                  <a:ext uri="{FF2B5EF4-FFF2-40B4-BE49-F238E27FC236}">
                    <a16:creationId xmlns:a16="http://schemas.microsoft.com/office/drawing/2014/main" id="{464B5C28-35C2-4CFF-A5D1-4067AA0D6203}"/>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88" name="组合 87">
            <a:extLst>
              <a:ext uri="{FF2B5EF4-FFF2-40B4-BE49-F238E27FC236}">
                <a16:creationId xmlns:a16="http://schemas.microsoft.com/office/drawing/2014/main" id="{1568C542-B677-4145-BCE1-37CBEE214DBB}"/>
              </a:ext>
            </a:extLst>
          </p:cNvPr>
          <p:cNvGrpSpPr>
            <a:grpSpLocks/>
          </p:cNvGrpSpPr>
          <p:nvPr/>
        </p:nvGrpSpPr>
        <p:grpSpPr bwMode="auto">
          <a:xfrm>
            <a:off x="3968319" y="3116853"/>
            <a:ext cx="1051501" cy="993775"/>
            <a:chOff x="3254772" y="2872916"/>
            <a:chExt cx="1004928" cy="936104"/>
          </a:xfrm>
        </p:grpSpPr>
        <p:sp>
          <p:nvSpPr>
            <p:cNvPr id="89" name="椭圆 88">
              <a:extLst>
                <a:ext uri="{FF2B5EF4-FFF2-40B4-BE49-F238E27FC236}">
                  <a16:creationId xmlns:a16="http://schemas.microsoft.com/office/drawing/2014/main" id="{896E844B-59FC-4A9C-B0C3-90770FF4AF10}"/>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0" name="矩形 58">
              <a:extLst>
                <a:ext uri="{FF2B5EF4-FFF2-40B4-BE49-F238E27FC236}">
                  <a16:creationId xmlns:a16="http://schemas.microsoft.com/office/drawing/2014/main" id="{3BAFBC78-1429-444A-8C4C-4DB59E2851A1}"/>
                </a:ext>
              </a:extLst>
            </p:cNvPr>
            <p:cNvSpPr>
              <a:spLocks noChangeArrowheads="1"/>
            </p:cNvSpPr>
            <p:nvPr/>
          </p:nvSpPr>
          <p:spPr bwMode="auto">
            <a:xfrm>
              <a:off x="3292700" y="3196239"/>
              <a:ext cx="967000"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500" dirty="0">
                  <a:solidFill>
                    <a:schemeClr val="bg1"/>
                  </a:solidFill>
                  <a:latin typeface="微软雅黑" pitchFamily="34" charset="-122"/>
                  <a:ea typeface="微软雅黑" pitchFamily="34" charset="-122"/>
                </a:rPr>
                <a:t>招聘信息</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grpSp>
      <p:sp>
        <p:nvSpPr>
          <p:cNvPr id="91" name="矩形 58">
            <a:extLst>
              <a:ext uri="{FF2B5EF4-FFF2-40B4-BE49-F238E27FC236}">
                <a16:creationId xmlns:a16="http://schemas.microsoft.com/office/drawing/2014/main" id="{4E5FB734-AB31-444E-A820-470EA17012D7}"/>
              </a:ext>
            </a:extLst>
          </p:cNvPr>
          <p:cNvSpPr>
            <a:spLocks noChangeArrowheads="1"/>
          </p:cNvSpPr>
          <p:nvPr/>
        </p:nvSpPr>
        <p:spPr bwMode="auto">
          <a:xfrm>
            <a:off x="3307445" y="2447431"/>
            <a:ext cx="5447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java</a:t>
            </a:r>
            <a:endParaRPr lang="zh-CN" altLang="en-US" sz="1500" dirty="0">
              <a:solidFill>
                <a:schemeClr val="bg1"/>
              </a:solidFill>
              <a:latin typeface="微软雅黑" pitchFamily="34" charset="-122"/>
              <a:ea typeface="微软雅黑" pitchFamily="34" charset="-122"/>
            </a:endParaRPr>
          </a:p>
        </p:txBody>
      </p:sp>
      <p:sp>
        <p:nvSpPr>
          <p:cNvPr id="115" name="矩形 58">
            <a:extLst>
              <a:ext uri="{FF2B5EF4-FFF2-40B4-BE49-F238E27FC236}">
                <a16:creationId xmlns:a16="http://schemas.microsoft.com/office/drawing/2014/main" id="{DA8F5FA8-99EB-4219-8F64-92E55B07AABB}"/>
              </a:ext>
            </a:extLst>
          </p:cNvPr>
          <p:cNvSpPr>
            <a:spLocks noChangeArrowheads="1"/>
          </p:cNvSpPr>
          <p:nvPr/>
        </p:nvSpPr>
        <p:spPr bwMode="auto">
          <a:xfrm>
            <a:off x="5166941" y="2370446"/>
            <a:ext cx="764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spring</a:t>
            </a:r>
            <a:endParaRPr lang="zh-CN" altLang="en-US" sz="1500" dirty="0">
              <a:solidFill>
                <a:schemeClr val="bg1"/>
              </a:solidFill>
              <a:latin typeface="微软雅黑" pitchFamily="34" charset="-122"/>
              <a:ea typeface="微软雅黑" pitchFamily="34" charset="-122"/>
            </a:endParaRPr>
          </a:p>
        </p:txBody>
      </p:sp>
      <p:sp>
        <p:nvSpPr>
          <p:cNvPr id="119" name="矩形 58">
            <a:extLst>
              <a:ext uri="{FF2B5EF4-FFF2-40B4-BE49-F238E27FC236}">
                <a16:creationId xmlns:a16="http://schemas.microsoft.com/office/drawing/2014/main" id="{15A62D21-C99D-4E65-8148-814E9997C21A}"/>
              </a:ext>
            </a:extLst>
          </p:cNvPr>
          <p:cNvSpPr>
            <a:spLocks noChangeArrowheads="1"/>
          </p:cNvSpPr>
          <p:nvPr/>
        </p:nvSpPr>
        <p:spPr bwMode="auto">
          <a:xfrm>
            <a:off x="5099614" y="4522892"/>
            <a:ext cx="8996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hadoop</a:t>
            </a:r>
            <a:endParaRPr lang="zh-CN" altLang="en-US" sz="1500" dirty="0">
              <a:solidFill>
                <a:schemeClr val="bg1"/>
              </a:solidFill>
              <a:latin typeface="微软雅黑" pitchFamily="34" charset="-122"/>
              <a:ea typeface="微软雅黑" pitchFamily="34" charset="-122"/>
            </a:endParaRPr>
          </a:p>
        </p:txBody>
      </p:sp>
      <p:sp>
        <p:nvSpPr>
          <p:cNvPr id="124" name="矩形 58">
            <a:extLst>
              <a:ext uri="{FF2B5EF4-FFF2-40B4-BE49-F238E27FC236}">
                <a16:creationId xmlns:a16="http://schemas.microsoft.com/office/drawing/2014/main" id="{7D038858-00A0-478F-B115-E579024BF085}"/>
              </a:ext>
            </a:extLst>
          </p:cNvPr>
          <p:cNvSpPr>
            <a:spLocks noChangeArrowheads="1"/>
          </p:cNvSpPr>
          <p:nvPr/>
        </p:nvSpPr>
        <p:spPr bwMode="auto">
          <a:xfrm>
            <a:off x="5597093" y="3426757"/>
            <a:ext cx="678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spark</a:t>
            </a:r>
            <a:endParaRPr lang="zh-CN" altLang="en-US" sz="1500" dirty="0">
              <a:solidFill>
                <a:schemeClr val="bg1"/>
              </a:solidFill>
              <a:latin typeface="微软雅黑" pitchFamily="34" charset="-122"/>
              <a:ea typeface="微软雅黑" pitchFamily="34" charset="-122"/>
            </a:endParaRPr>
          </a:p>
        </p:txBody>
      </p:sp>
      <p:sp>
        <p:nvSpPr>
          <p:cNvPr id="125" name="矩形 58">
            <a:extLst>
              <a:ext uri="{FF2B5EF4-FFF2-40B4-BE49-F238E27FC236}">
                <a16:creationId xmlns:a16="http://schemas.microsoft.com/office/drawing/2014/main" id="{2392F336-BDE5-44C2-AADB-28AD3D7DE233}"/>
              </a:ext>
            </a:extLst>
          </p:cNvPr>
          <p:cNvSpPr>
            <a:spLocks noChangeArrowheads="1"/>
          </p:cNvSpPr>
          <p:nvPr/>
        </p:nvSpPr>
        <p:spPr bwMode="auto">
          <a:xfrm>
            <a:off x="2867248" y="3436575"/>
            <a:ext cx="6078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bug </a:t>
            </a:r>
            <a:endParaRPr lang="zh-CN" altLang="en-US" sz="1500" dirty="0">
              <a:solidFill>
                <a:schemeClr val="bg1"/>
              </a:solidFill>
              <a:latin typeface="微软雅黑" pitchFamily="34" charset="-122"/>
              <a:ea typeface="微软雅黑" pitchFamily="34" charset="-122"/>
            </a:endParaRPr>
          </a:p>
        </p:txBody>
      </p:sp>
      <p:sp>
        <p:nvSpPr>
          <p:cNvPr id="126" name="矩形 58">
            <a:extLst>
              <a:ext uri="{FF2B5EF4-FFF2-40B4-BE49-F238E27FC236}">
                <a16:creationId xmlns:a16="http://schemas.microsoft.com/office/drawing/2014/main" id="{265B4870-9D6D-4B2C-8716-331F37BFF9A1}"/>
              </a:ext>
            </a:extLst>
          </p:cNvPr>
          <p:cNvSpPr>
            <a:spLocks noChangeArrowheads="1"/>
          </p:cNvSpPr>
          <p:nvPr/>
        </p:nvSpPr>
        <p:spPr bwMode="auto">
          <a:xfrm>
            <a:off x="3336464" y="4497006"/>
            <a:ext cx="604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shell</a:t>
            </a:r>
            <a:endParaRPr lang="zh-CN" altLang="en-US" sz="15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86266385"/>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par>
                                <p:cTn id="15" presetID="49" presetClass="entr" presetSubtype="0" decel="100000" fill="hold" nodeType="withEffect">
                                  <p:stCondLst>
                                    <p:cond delay="1000"/>
                                  </p:stCondLst>
                                  <p:childTnLst>
                                    <p:set>
                                      <p:cBhvr>
                                        <p:cTn id="16" dur="1" fill="hold">
                                          <p:stCondLst>
                                            <p:cond delay="0"/>
                                          </p:stCondLst>
                                        </p:cTn>
                                        <p:tgtEl>
                                          <p:spTgt spid="72"/>
                                        </p:tgtEl>
                                        <p:attrNameLst>
                                          <p:attrName>style.visibility</p:attrName>
                                        </p:attrNameLst>
                                      </p:cBhvr>
                                      <p:to>
                                        <p:strVal val="visible"/>
                                      </p:to>
                                    </p:set>
                                    <p:anim calcmode="lin" valueType="num">
                                      <p:cBhvr>
                                        <p:cTn id="17" dur="1000" fill="hold"/>
                                        <p:tgtEl>
                                          <p:spTgt spid="72"/>
                                        </p:tgtEl>
                                        <p:attrNameLst>
                                          <p:attrName>ppt_w</p:attrName>
                                        </p:attrNameLst>
                                      </p:cBhvr>
                                      <p:tavLst>
                                        <p:tav tm="0">
                                          <p:val>
                                            <p:fltVal val="0"/>
                                          </p:val>
                                        </p:tav>
                                        <p:tav tm="100000">
                                          <p:val>
                                            <p:strVal val="#ppt_w"/>
                                          </p:val>
                                        </p:tav>
                                      </p:tavLst>
                                    </p:anim>
                                    <p:anim calcmode="lin" valueType="num">
                                      <p:cBhvr>
                                        <p:cTn id="18" dur="1000" fill="hold"/>
                                        <p:tgtEl>
                                          <p:spTgt spid="72"/>
                                        </p:tgtEl>
                                        <p:attrNameLst>
                                          <p:attrName>ppt_h</p:attrName>
                                        </p:attrNameLst>
                                      </p:cBhvr>
                                      <p:tavLst>
                                        <p:tav tm="0">
                                          <p:val>
                                            <p:fltVal val="0"/>
                                          </p:val>
                                        </p:tav>
                                        <p:tav tm="100000">
                                          <p:val>
                                            <p:strVal val="#ppt_h"/>
                                          </p:val>
                                        </p:tav>
                                      </p:tavLst>
                                    </p:anim>
                                    <p:anim calcmode="lin" valueType="num">
                                      <p:cBhvr>
                                        <p:cTn id="19" dur="1000" fill="hold"/>
                                        <p:tgtEl>
                                          <p:spTgt spid="72"/>
                                        </p:tgtEl>
                                        <p:attrNameLst>
                                          <p:attrName>style.rotation</p:attrName>
                                        </p:attrNameLst>
                                      </p:cBhvr>
                                      <p:tavLst>
                                        <p:tav tm="0">
                                          <p:val>
                                            <p:fltVal val="360"/>
                                          </p:val>
                                        </p:tav>
                                        <p:tav tm="100000">
                                          <p:val>
                                            <p:fltVal val="0"/>
                                          </p:val>
                                        </p:tav>
                                      </p:tavLst>
                                    </p:anim>
                                    <p:animEffect transition="in" filter="fade">
                                      <p:cBhvr>
                                        <p:cTn id="20" dur="1000"/>
                                        <p:tgtEl>
                                          <p:spTgt spid="72"/>
                                        </p:tgtEl>
                                      </p:cBhvr>
                                    </p:animEffect>
                                  </p:childTnLst>
                                </p:cTn>
                              </p:par>
                              <p:par>
                                <p:cTn id="21" presetID="49" presetClass="entr" presetSubtype="0" decel="100000" fill="hold" nodeType="withEffect">
                                  <p:stCondLst>
                                    <p:cond delay="1100"/>
                                  </p:stCondLst>
                                  <p:childTnLst>
                                    <p:set>
                                      <p:cBhvr>
                                        <p:cTn id="22" dur="1" fill="hold">
                                          <p:stCondLst>
                                            <p:cond delay="0"/>
                                          </p:stCondLst>
                                        </p:cTn>
                                        <p:tgtEl>
                                          <p:spTgt spid="88"/>
                                        </p:tgtEl>
                                        <p:attrNameLst>
                                          <p:attrName>style.visibility</p:attrName>
                                        </p:attrNameLst>
                                      </p:cBhvr>
                                      <p:to>
                                        <p:strVal val="visible"/>
                                      </p:to>
                                    </p:set>
                                    <p:anim calcmode="lin" valueType="num">
                                      <p:cBhvr>
                                        <p:cTn id="23" dur="1000" fill="hold"/>
                                        <p:tgtEl>
                                          <p:spTgt spid="88"/>
                                        </p:tgtEl>
                                        <p:attrNameLst>
                                          <p:attrName>ppt_w</p:attrName>
                                        </p:attrNameLst>
                                      </p:cBhvr>
                                      <p:tavLst>
                                        <p:tav tm="0">
                                          <p:val>
                                            <p:fltVal val="0"/>
                                          </p:val>
                                        </p:tav>
                                        <p:tav tm="100000">
                                          <p:val>
                                            <p:strVal val="#ppt_w"/>
                                          </p:val>
                                        </p:tav>
                                      </p:tavLst>
                                    </p:anim>
                                    <p:anim calcmode="lin" valueType="num">
                                      <p:cBhvr>
                                        <p:cTn id="24" dur="1000" fill="hold"/>
                                        <p:tgtEl>
                                          <p:spTgt spid="88"/>
                                        </p:tgtEl>
                                        <p:attrNameLst>
                                          <p:attrName>ppt_h</p:attrName>
                                        </p:attrNameLst>
                                      </p:cBhvr>
                                      <p:tavLst>
                                        <p:tav tm="0">
                                          <p:val>
                                            <p:fltVal val="0"/>
                                          </p:val>
                                        </p:tav>
                                        <p:tav tm="100000">
                                          <p:val>
                                            <p:strVal val="#ppt_h"/>
                                          </p:val>
                                        </p:tav>
                                      </p:tavLst>
                                    </p:anim>
                                    <p:anim calcmode="lin" valueType="num">
                                      <p:cBhvr>
                                        <p:cTn id="25" dur="1000" fill="hold"/>
                                        <p:tgtEl>
                                          <p:spTgt spid="88"/>
                                        </p:tgtEl>
                                        <p:attrNameLst>
                                          <p:attrName>style.rotation</p:attrName>
                                        </p:attrNameLst>
                                      </p:cBhvr>
                                      <p:tavLst>
                                        <p:tav tm="0">
                                          <p:val>
                                            <p:fltVal val="360"/>
                                          </p:val>
                                        </p:tav>
                                        <p:tav tm="100000">
                                          <p:val>
                                            <p:fltVal val="0"/>
                                          </p:val>
                                        </p:tav>
                                      </p:tavLst>
                                    </p:anim>
                                    <p:animEffect transition="in" filter="fade">
                                      <p:cBhvr>
                                        <p:cTn id="26"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a:grpSpLocks/>
          </p:cNvGrpSpPr>
          <p:nvPr/>
        </p:nvGrpSpPr>
        <p:grpSpPr bwMode="auto">
          <a:xfrm>
            <a:off x="5459624" y="521116"/>
            <a:ext cx="3421080" cy="4099942"/>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5610446" y="2661911"/>
            <a:ext cx="3119437" cy="179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在职位描述中，用人单位会列举若干要求。在软件开发行业中，要求多为一组技术名词。通过技术栈的组合来描述用人需求。</a:t>
            </a:r>
            <a:endParaRPr lang="en-US" altLang="zh-CN" sz="1400" dirty="0">
              <a:solidFill>
                <a:schemeClr val="bg1"/>
              </a:solidFill>
            </a:endParaRPr>
          </a:p>
          <a:p>
            <a:endParaRPr lang="en-US" altLang="zh-CN" sz="1400" dirty="0">
              <a:solidFill>
                <a:schemeClr val="bg1"/>
              </a:solidFill>
            </a:endParaRPr>
          </a:p>
          <a:p>
            <a:br>
              <a:rPr lang="zh-CN" altLang="en-US" sz="1400" dirty="0">
                <a:solidFill>
                  <a:schemeClr val="bg1"/>
                </a:solidFill>
              </a:rPr>
            </a:br>
            <a:br>
              <a:rPr lang="zh-CN" altLang="en-US" sz="1400" dirty="0">
                <a:solidFill>
                  <a:schemeClr val="bg1"/>
                </a:solidFill>
              </a:rPr>
            </a:br>
            <a:endParaRPr lang="zh-CN" altLang="en-US" sz="1400" dirty="0">
              <a:solidFill>
                <a:schemeClr val="bg1"/>
              </a:solidFill>
            </a:endParaRPr>
          </a:p>
        </p:txBody>
      </p:sp>
      <p:sp>
        <p:nvSpPr>
          <p:cNvPr id="17" name="文本框 25">
            <a:extLst>
              <a:ext uri="{FF2B5EF4-FFF2-40B4-BE49-F238E27FC236}">
                <a16:creationId xmlns:a16="http://schemas.microsoft.com/office/drawing/2014/main" id="{06EF0176-8B4D-4464-A96B-3959DBDAD25D}"/>
              </a:ext>
            </a:extLst>
          </p:cNvPr>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8" name="组合 26">
            <a:extLst>
              <a:ext uri="{FF2B5EF4-FFF2-40B4-BE49-F238E27FC236}">
                <a16:creationId xmlns:a16="http://schemas.microsoft.com/office/drawing/2014/main" id="{44D76A6E-CB60-4657-9309-F7D78E30D057}"/>
              </a:ext>
            </a:extLst>
          </p:cNvPr>
          <p:cNvGrpSpPr>
            <a:grpSpLocks/>
          </p:cNvGrpSpPr>
          <p:nvPr/>
        </p:nvGrpSpPr>
        <p:grpSpPr bwMode="auto">
          <a:xfrm>
            <a:off x="346472" y="634603"/>
            <a:ext cx="2614613" cy="232172"/>
            <a:chOff x="0" y="0"/>
            <a:chExt cx="3275216" cy="291392"/>
          </a:xfrm>
        </p:grpSpPr>
        <p:sp>
          <p:nvSpPr>
            <p:cNvPr id="19" name="菱形 28">
              <a:extLst>
                <a:ext uri="{FF2B5EF4-FFF2-40B4-BE49-F238E27FC236}">
                  <a16:creationId xmlns:a16="http://schemas.microsoft.com/office/drawing/2014/main" id="{E4385700-4074-4D8A-BAD7-B35FF87CC32D}"/>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20" name="泪滴形 29">
              <a:extLst>
                <a:ext uri="{FF2B5EF4-FFF2-40B4-BE49-F238E27FC236}">
                  <a16:creationId xmlns:a16="http://schemas.microsoft.com/office/drawing/2014/main" id="{50735CAA-A3D1-45EB-859B-414E5F0B7FD8}"/>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 name="泪滴形 30">
              <a:extLst>
                <a:ext uri="{FF2B5EF4-FFF2-40B4-BE49-F238E27FC236}">
                  <a16:creationId xmlns:a16="http://schemas.microsoft.com/office/drawing/2014/main" id="{7F0AACA4-CC24-4B73-894A-8AB639018874}"/>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 name="菱形 31">
              <a:extLst>
                <a:ext uri="{FF2B5EF4-FFF2-40B4-BE49-F238E27FC236}">
                  <a16:creationId xmlns:a16="http://schemas.microsoft.com/office/drawing/2014/main" id="{7236ADFA-9AC5-4808-9697-2A3B03107104}"/>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23" name="直接连接符 32">
              <a:extLst>
                <a:ext uri="{FF2B5EF4-FFF2-40B4-BE49-F238E27FC236}">
                  <a16:creationId xmlns:a16="http://schemas.microsoft.com/office/drawing/2014/main" id="{EB30B185-BA6E-4D48-9D43-6BC65D59EA76}"/>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5" name="图片 24">
            <a:extLst>
              <a:ext uri="{FF2B5EF4-FFF2-40B4-BE49-F238E27FC236}">
                <a16:creationId xmlns:a16="http://schemas.microsoft.com/office/drawing/2014/main" id="{32B0C0C3-53B6-475F-9D47-32C1D4AC714F}"/>
              </a:ext>
            </a:extLst>
          </p:cNvPr>
          <p:cNvPicPr>
            <a:picLocks noChangeAspect="1"/>
          </p:cNvPicPr>
          <p:nvPr/>
        </p:nvPicPr>
        <p:blipFill>
          <a:blip r:embed="rId3"/>
          <a:stretch>
            <a:fillRect/>
          </a:stretch>
        </p:blipFill>
        <p:spPr>
          <a:xfrm>
            <a:off x="68696" y="1768746"/>
            <a:ext cx="5207577" cy="2836648"/>
          </a:xfrm>
          <a:prstGeom prst="rect">
            <a:avLst/>
          </a:prstGeom>
        </p:spPr>
      </p:pic>
    </p:spTree>
    <p:extLst>
      <p:ext uri="{BB962C8B-B14F-4D97-AF65-F5344CB8AC3E}">
        <p14:creationId xmlns:p14="http://schemas.microsoft.com/office/powerpoint/2010/main" val="1441521912"/>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7"/>
                                        </p:tgtEl>
                                        <p:attrNameLst>
                                          <p:attrName>style.visibility</p:attrName>
                                        </p:attrNameLst>
                                      </p:cBhvr>
                                      <p:to>
                                        <p:strVal val="visible"/>
                                      </p:to>
                                    </p:set>
                                    <p:anim by="(-#ppt_w*2)" calcmode="lin" valueType="num">
                                      <p:cBhvr rctx="PPT">
                                        <p:cTn id="21" dur="500" autoRev="1" fill="hold">
                                          <p:stCondLst>
                                            <p:cond delay="0"/>
                                          </p:stCondLst>
                                        </p:cTn>
                                        <p:tgtEl>
                                          <p:spTgt spid="17"/>
                                        </p:tgtEl>
                                        <p:attrNameLst>
                                          <p:attrName>ppt_w</p:attrName>
                                        </p:attrNameLst>
                                      </p:cBhvr>
                                    </p:anim>
                                    <p:anim by="(#ppt_w*0.50)" calcmode="lin" valueType="num">
                                      <p:cBhvr>
                                        <p:cTn id="22" dur="500" decel="50000" autoRev="1" fill="hold">
                                          <p:stCondLst>
                                            <p:cond delay="0"/>
                                          </p:stCondLst>
                                        </p:cTn>
                                        <p:tgtEl>
                                          <p:spTgt spid="17"/>
                                        </p:tgtEl>
                                        <p:attrNameLst>
                                          <p:attrName>ppt_x</p:attrName>
                                        </p:attrNameLst>
                                      </p:cBhvr>
                                    </p:anim>
                                    <p:anim from="(-#ppt_h/2)" to="(#ppt_y)" calcmode="lin" valueType="num">
                                      <p:cBhvr>
                                        <p:cTn id="23" dur="1000" fill="hold">
                                          <p:stCondLst>
                                            <p:cond delay="0"/>
                                          </p:stCondLst>
                                        </p:cTn>
                                        <p:tgtEl>
                                          <p:spTgt spid="17"/>
                                        </p:tgtEl>
                                        <p:attrNameLst>
                                          <p:attrName>ppt_y</p:attrName>
                                        </p:attrNameLst>
                                      </p:cBhvr>
                                    </p:anim>
                                    <p:animRot by="21600000">
                                      <p:cBhvr>
                                        <p:cTn id="24"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25" name="组合 24"/>
          <p:cNvGrpSpPr>
            <a:grpSpLocks/>
          </p:cNvGrpSpPr>
          <p:nvPr/>
        </p:nvGrpSpPr>
        <p:grpSpPr bwMode="auto">
          <a:xfrm>
            <a:off x="6063442" y="2250338"/>
            <a:ext cx="1958975" cy="1871663"/>
            <a:chOff x="3065829" y="2668267"/>
            <a:chExt cx="1872107" cy="1761728"/>
          </a:xfrm>
        </p:grpSpPr>
        <p:sp>
          <p:nvSpPr>
            <p:cNvPr id="26" name="椭圆 25"/>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33" name="组合 46"/>
            <p:cNvGrpSpPr>
              <a:grpSpLocks/>
            </p:cNvGrpSpPr>
            <p:nvPr/>
          </p:nvGrpSpPr>
          <p:grpSpPr bwMode="auto">
            <a:xfrm>
              <a:off x="3269294" y="2943617"/>
              <a:ext cx="1465544" cy="1202498"/>
              <a:chOff x="3269294" y="2943617"/>
              <a:chExt cx="1465544" cy="1202498"/>
            </a:xfrm>
          </p:grpSpPr>
          <p:sp>
            <p:nvSpPr>
              <p:cNvPr id="34" name="任意多边形 33"/>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任意多边形 34"/>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任意多边形 35"/>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8" name="任意多边形 37"/>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任意多边形 38"/>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54"/>
          <p:cNvSpPr>
            <a:spLocks noChangeArrowheads="1"/>
          </p:cNvSpPr>
          <p:nvPr/>
        </p:nvSpPr>
        <p:spPr bwMode="auto">
          <a:xfrm>
            <a:off x="824706" y="1062540"/>
            <a:ext cx="7494587"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通过</a:t>
            </a:r>
            <a:endParaRPr lang="en-US" altLang="zh-CN" sz="1600" dirty="0">
              <a:solidFill>
                <a:schemeClr val="bg1"/>
              </a:solidFill>
              <a:latin typeface="微软雅黑" pitchFamily="34" charset="-122"/>
              <a:ea typeface="微软雅黑" pitchFamily="34" charset="-122"/>
            </a:endParaRPr>
          </a:p>
        </p:txBody>
      </p:sp>
      <p:grpSp>
        <p:nvGrpSpPr>
          <p:cNvPr id="43" name="组合 42"/>
          <p:cNvGrpSpPr>
            <a:grpSpLocks/>
          </p:cNvGrpSpPr>
          <p:nvPr/>
        </p:nvGrpSpPr>
        <p:grpSpPr bwMode="auto">
          <a:xfrm>
            <a:off x="6546043" y="2690076"/>
            <a:ext cx="1051501" cy="993775"/>
            <a:chOff x="3254772" y="2872916"/>
            <a:chExt cx="1004928" cy="936104"/>
          </a:xfrm>
        </p:grpSpPr>
        <p:sp>
          <p:nvSpPr>
            <p:cNvPr id="44" name="椭圆 43"/>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矩形 58"/>
            <p:cNvSpPr>
              <a:spLocks noChangeArrowheads="1"/>
            </p:cNvSpPr>
            <p:nvPr/>
          </p:nvSpPr>
          <p:spPr bwMode="auto">
            <a:xfrm>
              <a:off x="3292700" y="3196239"/>
              <a:ext cx="967000"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500" dirty="0">
                  <a:solidFill>
                    <a:schemeClr val="bg1"/>
                  </a:solidFill>
                  <a:latin typeface="微软雅黑" pitchFamily="34" charset="-122"/>
                  <a:ea typeface="微软雅黑" pitchFamily="34" charset="-122"/>
                </a:rPr>
                <a:t>招聘信息</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grpSp>
      <p:sp>
        <p:nvSpPr>
          <p:cNvPr id="46" name="矩形 58">
            <a:extLst>
              <a:ext uri="{FF2B5EF4-FFF2-40B4-BE49-F238E27FC236}">
                <a16:creationId xmlns:a16="http://schemas.microsoft.com/office/drawing/2014/main" id="{200EB713-539E-49CF-ABF8-F36D07F8B222}"/>
              </a:ext>
            </a:extLst>
          </p:cNvPr>
          <p:cNvSpPr>
            <a:spLocks noChangeArrowheads="1"/>
          </p:cNvSpPr>
          <p:nvPr/>
        </p:nvSpPr>
        <p:spPr bwMode="auto">
          <a:xfrm>
            <a:off x="5885169" y="2020654"/>
            <a:ext cx="5447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java</a:t>
            </a:r>
            <a:endParaRPr lang="zh-CN" altLang="en-US" sz="1500" dirty="0">
              <a:solidFill>
                <a:schemeClr val="bg1"/>
              </a:solidFill>
              <a:latin typeface="微软雅黑" pitchFamily="34" charset="-122"/>
              <a:ea typeface="微软雅黑" pitchFamily="34" charset="-122"/>
            </a:endParaRPr>
          </a:p>
        </p:txBody>
      </p:sp>
      <p:sp>
        <p:nvSpPr>
          <p:cNvPr id="47" name="矩形 58">
            <a:extLst>
              <a:ext uri="{FF2B5EF4-FFF2-40B4-BE49-F238E27FC236}">
                <a16:creationId xmlns:a16="http://schemas.microsoft.com/office/drawing/2014/main" id="{C87F00E4-ADF4-4A4A-BD01-7FCCE86B98B8}"/>
              </a:ext>
            </a:extLst>
          </p:cNvPr>
          <p:cNvSpPr>
            <a:spLocks noChangeArrowheads="1"/>
          </p:cNvSpPr>
          <p:nvPr/>
        </p:nvSpPr>
        <p:spPr bwMode="auto">
          <a:xfrm>
            <a:off x="7744665" y="1943669"/>
            <a:ext cx="764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spring</a:t>
            </a:r>
            <a:endParaRPr lang="zh-CN" altLang="en-US" sz="1500" dirty="0">
              <a:solidFill>
                <a:schemeClr val="bg1"/>
              </a:solidFill>
              <a:latin typeface="微软雅黑" pitchFamily="34" charset="-122"/>
              <a:ea typeface="微软雅黑" pitchFamily="34" charset="-122"/>
            </a:endParaRPr>
          </a:p>
        </p:txBody>
      </p:sp>
      <p:sp>
        <p:nvSpPr>
          <p:cNvPr id="48" name="矩形 58">
            <a:extLst>
              <a:ext uri="{FF2B5EF4-FFF2-40B4-BE49-F238E27FC236}">
                <a16:creationId xmlns:a16="http://schemas.microsoft.com/office/drawing/2014/main" id="{3A79F107-D2DB-4F94-8636-615F8244E692}"/>
              </a:ext>
            </a:extLst>
          </p:cNvPr>
          <p:cNvSpPr>
            <a:spLocks noChangeArrowheads="1"/>
          </p:cNvSpPr>
          <p:nvPr/>
        </p:nvSpPr>
        <p:spPr bwMode="auto">
          <a:xfrm>
            <a:off x="7677338" y="4096115"/>
            <a:ext cx="8996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hadoop</a:t>
            </a:r>
            <a:endParaRPr lang="zh-CN" altLang="en-US" sz="1500" dirty="0">
              <a:solidFill>
                <a:schemeClr val="bg1"/>
              </a:solidFill>
              <a:latin typeface="微软雅黑" pitchFamily="34" charset="-122"/>
              <a:ea typeface="微软雅黑" pitchFamily="34" charset="-122"/>
            </a:endParaRPr>
          </a:p>
        </p:txBody>
      </p:sp>
      <p:sp>
        <p:nvSpPr>
          <p:cNvPr id="49" name="矩形 58">
            <a:extLst>
              <a:ext uri="{FF2B5EF4-FFF2-40B4-BE49-F238E27FC236}">
                <a16:creationId xmlns:a16="http://schemas.microsoft.com/office/drawing/2014/main" id="{1B7F4A8D-A4A8-49BD-9639-BE34ABC5A716}"/>
              </a:ext>
            </a:extLst>
          </p:cNvPr>
          <p:cNvSpPr>
            <a:spLocks noChangeArrowheads="1"/>
          </p:cNvSpPr>
          <p:nvPr/>
        </p:nvSpPr>
        <p:spPr bwMode="auto">
          <a:xfrm>
            <a:off x="8174817" y="2999980"/>
            <a:ext cx="678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spark</a:t>
            </a:r>
            <a:endParaRPr lang="zh-CN" altLang="en-US" sz="1500" dirty="0">
              <a:solidFill>
                <a:schemeClr val="bg1"/>
              </a:solidFill>
              <a:latin typeface="微软雅黑" pitchFamily="34" charset="-122"/>
              <a:ea typeface="微软雅黑" pitchFamily="34" charset="-122"/>
            </a:endParaRPr>
          </a:p>
        </p:txBody>
      </p:sp>
      <p:sp>
        <p:nvSpPr>
          <p:cNvPr id="50" name="矩形 58">
            <a:extLst>
              <a:ext uri="{FF2B5EF4-FFF2-40B4-BE49-F238E27FC236}">
                <a16:creationId xmlns:a16="http://schemas.microsoft.com/office/drawing/2014/main" id="{9369B810-31CE-4595-AF6C-A3CBA7007503}"/>
              </a:ext>
            </a:extLst>
          </p:cNvPr>
          <p:cNvSpPr>
            <a:spLocks noChangeArrowheads="1"/>
          </p:cNvSpPr>
          <p:nvPr/>
        </p:nvSpPr>
        <p:spPr bwMode="auto">
          <a:xfrm>
            <a:off x="5444972" y="3009798"/>
            <a:ext cx="6367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JVM </a:t>
            </a:r>
            <a:endParaRPr lang="zh-CN" altLang="en-US" sz="1500" dirty="0">
              <a:solidFill>
                <a:schemeClr val="bg1"/>
              </a:solidFill>
              <a:latin typeface="微软雅黑" pitchFamily="34" charset="-122"/>
              <a:ea typeface="微软雅黑" pitchFamily="34" charset="-122"/>
            </a:endParaRPr>
          </a:p>
        </p:txBody>
      </p:sp>
      <p:sp>
        <p:nvSpPr>
          <p:cNvPr id="51" name="矩形 58">
            <a:extLst>
              <a:ext uri="{FF2B5EF4-FFF2-40B4-BE49-F238E27FC236}">
                <a16:creationId xmlns:a16="http://schemas.microsoft.com/office/drawing/2014/main" id="{9A08DD00-93A3-498A-9C68-7B0D206A6F7B}"/>
              </a:ext>
            </a:extLst>
          </p:cNvPr>
          <p:cNvSpPr>
            <a:spLocks noChangeArrowheads="1"/>
          </p:cNvSpPr>
          <p:nvPr/>
        </p:nvSpPr>
        <p:spPr bwMode="auto">
          <a:xfrm>
            <a:off x="5914188" y="4070229"/>
            <a:ext cx="604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shell</a:t>
            </a:r>
            <a:endParaRPr lang="zh-CN" altLang="en-US" sz="1500" dirty="0">
              <a:solidFill>
                <a:schemeClr val="bg1"/>
              </a:solidFill>
              <a:latin typeface="微软雅黑" pitchFamily="34" charset="-122"/>
              <a:ea typeface="微软雅黑" pitchFamily="34" charset="-122"/>
            </a:endParaRPr>
          </a:p>
        </p:txBody>
      </p:sp>
      <p:pic>
        <p:nvPicPr>
          <p:cNvPr id="57" name="图片 56">
            <a:extLst>
              <a:ext uri="{FF2B5EF4-FFF2-40B4-BE49-F238E27FC236}">
                <a16:creationId xmlns:a16="http://schemas.microsoft.com/office/drawing/2014/main" id="{67CA1C59-9788-4B1F-BF41-98848B46BC62}"/>
              </a:ext>
            </a:extLst>
          </p:cNvPr>
          <p:cNvPicPr>
            <a:picLocks noChangeAspect="1"/>
          </p:cNvPicPr>
          <p:nvPr/>
        </p:nvPicPr>
        <p:blipFill>
          <a:blip r:embed="rId3"/>
          <a:stretch>
            <a:fillRect/>
          </a:stretch>
        </p:blipFill>
        <p:spPr>
          <a:xfrm>
            <a:off x="68696" y="1768746"/>
            <a:ext cx="5207577" cy="2836648"/>
          </a:xfrm>
          <a:prstGeom prst="rect">
            <a:avLst/>
          </a:prstGeom>
        </p:spPr>
      </p:pic>
      <p:sp>
        <p:nvSpPr>
          <p:cNvPr id="2" name="椭圆 1">
            <a:extLst>
              <a:ext uri="{FF2B5EF4-FFF2-40B4-BE49-F238E27FC236}">
                <a16:creationId xmlns:a16="http://schemas.microsoft.com/office/drawing/2014/main" id="{4424F000-AB88-44DE-AB17-B20E0A773634}"/>
              </a:ext>
            </a:extLst>
          </p:cNvPr>
          <p:cNvSpPr/>
          <p:nvPr/>
        </p:nvSpPr>
        <p:spPr bwMode="auto">
          <a:xfrm>
            <a:off x="545378" y="298925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8" name="椭圆 57">
            <a:extLst>
              <a:ext uri="{FF2B5EF4-FFF2-40B4-BE49-F238E27FC236}">
                <a16:creationId xmlns:a16="http://schemas.microsoft.com/office/drawing/2014/main" id="{3912C75C-B938-4AD5-994A-9E17762A3B2C}"/>
              </a:ext>
            </a:extLst>
          </p:cNvPr>
          <p:cNvSpPr/>
          <p:nvPr/>
        </p:nvSpPr>
        <p:spPr bwMode="auto">
          <a:xfrm>
            <a:off x="2224377"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9" name="椭圆 58">
            <a:extLst>
              <a:ext uri="{FF2B5EF4-FFF2-40B4-BE49-F238E27FC236}">
                <a16:creationId xmlns:a16="http://schemas.microsoft.com/office/drawing/2014/main" id="{015E1AD8-C779-4450-A8C2-1ED10A685A8C}"/>
              </a:ext>
            </a:extLst>
          </p:cNvPr>
          <p:cNvSpPr/>
          <p:nvPr/>
        </p:nvSpPr>
        <p:spPr bwMode="auto">
          <a:xfrm>
            <a:off x="2711163"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0" name="椭圆 59">
            <a:extLst>
              <a:ext uri="{FF2B5EF4-FFF2-40B4-BE49-F238E27FC236}">
                <a16:creationId xmlns:a16="http://schemas.microsoft.com/office/drawing/2014/main" id="{E5998FF5-EDF7-43F4-9508-8C5171FA282D}"/>
              </a:ext>
            </a:extLst>
          </p:cNvPr>
          <p:cNvSpPr/>
          <p:nvPr/>
        </p:nvSpPr>
        <p:spPr bwMode="auto">
          <a:xfrm>
            <a:off x="1537793" y="3251185"/>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1" name="椭圆 60">
            <a:extLst>
              <a:ext uri="{FF2B5EF4-FFF2-40B4-BE49-F238E27FC236}">
                <a16:creationId xmlns:a16="http://schemas.microsoft.com/office/drawing/2014/main" id="{FA56D7C2-F48C-48BE-A236-6C48F87B04CD}"/>
              </a:ext>
            </a:extLst>
          </p:cNvPr>
          <p:cNvSpPr/>
          <p:nvPr/>
        </p:nvSpPr>
        <p:spPr bwMode="auto">
          <a:xfrm>
            <a:off x="2954050"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2" name="椭圆 61">
            <a:extLst>
              <a:ext uri="{FF2B5EF4-FFF2-40B4-BE49-F238E27FC236}">
                <a16:creationId xmlns:a16="http://schemas.microsoft.com/office/drawing/2014/main" id="{A109A538-A334-4AB8-A26D-0BE321849495}"/>
              </a:ext>
            </a:extLst>
          </p:cNvPr>
          <p:cNvSpPr/>
          <p:nvPr/>
        </p:nvSpPr>
        <p:spPr bwMode="auto">
          <a:xfrm>
            <a:off x="697778"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3" name="椭圆 62">
            <a:extLst>
              <a:ext uri="{FF2B5EF4-FFF2-40B4-BE49-F238E27FC236}">
                <a16:creationId xmlns:a16="http://schemas.microsoft.com/office/drawing/2014/main" id="{59E7CBBE-801B-42CB-9671-E05B2B5C9F33}"/>
              </a:ext>
            </a:extLst>
          </p:cNvPr>
          <p:cNvSpPr/>
          <p:nvPr/>
        </p:nvSpPr>
        <p:spPr bwMode="auto">
          <a:xfrm>
            <a:off x="1472913" y="3534450"/>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4" name="椭圆 63">
            <a:extLst>
              <a:ext uri="{FF2B5EF4-FFF2-40B4-BE49-F238E27FC236}">
                <a16:creationId xmlns:a16="http://schemas.microsoft.com/office/drawing/2014/main" id="{D9CEE151-3ED1-43DB-B499-9F062DFD5CC5}"/>
              </a:ext>
            </a:extLst>
          </p:cNvPr>
          <p:cNvSpPr/>
          <p:nvPr/>
        </p:nvSpPr>
        <p:spPr bwMode="auto">
          <a:xfrm>
            <a:off x="2117417" y="35529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7" name="椭圆 66">
            <a:extLst>
              <a:ext uri="{FF2B5EF4-FFF2-40B4-BE49-F238E27FC236}">
                <a16:creationId xmlns:a16="http://schemas.microsoft.com/office/drawing/2014/main" id="{2221CEFA-2E38-4FA1-9AFA-8E2EC0ACD181}"/>
              </a:ext>
            </a:extLst>
          </p:cNvPr>
          <p:cNvSpPr/>
          <p:nvPr/>
        </p:nvSpPr>
        <p:spPr bwMode="auto">
          <a:xfrm>
            <a:off x="1896487"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8" name="椭圆 67">
            <a:extLst>
              <a:ext uri="{FF2B5EF4-FFF2-40B4-BE49-F238E27FC236}">
                <a16:creationId xmlns:a16="http://schemas.microsoft.com/office/drawing/2014/main" id="{DA8FA5DA-D7C1-4DB2-8F27-94730D092F2A}"/>
              </a:ext>
            </a:extLst>
          </p:cNvPr>
          <p:cNvSpPr/>
          <p:nvPr/>
        </p:nvSpPr>
        <p:spPr bwMode="auto">
          <a:xfrm>
            <a:off x="2428011" y="3275089"/>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70" name="椭圆 69">
            <a:extLst>
              <a:ext uri="{FF2B5EF4-FFF2-40B4-BE49-F238E27FC236}">
                <a16:creationId xmlns:a16="http://schemas.microsoft.com/office/drawing/2014/main" id="{7108C52C-A51E-4901-BD10-B21FFB7C9391}"/>
              </a:ext>
            </a:extLst>
          </p:cNvPr>
          <p:cNvSpPr/>
          <p:nvPr/>
        </p:nvSpPr>
        <p:spPr bwMode="auto">
          <a:xfrm>
            <a:off x="3566201"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78" name="组合 77">
            <a:extLst>
              <a:ext uri="{FF2B5EF4-FFF2-40B4-BE49-F238E27FC236}">
                <a16:creationId xmlns:a16="http://schemas.microsoft.com/office/drawing/2014/main" id="{CDD331EB-0E27-489E-8D13-B4E32EE9E623}"/>
              </a:ext>
            </a:extLst>
          </p:cNvPr>
          <p:cNvGrpSpPr>
            <a:grpSpLocks/>
          </p:cNvGrpSpPr>
          <p:nvPr/>
        </p:nvGrpSpPr>
        <p:grpSpPr bwMode="auto">
          <a:xfrm>
            <a:off x="5459624" y="521116"/>
            <a:ext cx="3421080" cy="4099942"/>
            <a:chOff x="839089" y="1015825"/>
            <a:chExt cx="4688114" cy="4877531"/>
          </a:xfrm>
        </p:grpSpPr>
        <p:grpSp>
          <p:nvGrpSpPr>
            <p:cNvPr id="79" name="组合 4">
              <a:extLst>
                <a:ext uri="{FF2B5EF4-FFF2-40B4-BE49-F238E27FC236}">
                  <a16:creationId xmlns:a16="http://schemas.microsoft.com/office/drawing/2014/main" id="{664FCB85-E918-40EA-8EF7-10B048F8EFF9}"/>
                </a:ext>
              </a:extLst>
            </p:cNvPr>
            <p:cNvGrpSpPr>
              <a:grpSpLocks/>
            </p:cNvGrpSpPr>
            <p:nvPr/>
          </p:nvGrpSpPr>
          <p:grpSpPr bwMode="auto">
            <a:xfrm rot="-297887">
              <a:off x="2313380" y="1015825"/>
              <a:ext cx="1482151" cy="1487649"/>
              <a:chOff x="3130077" y="1143064"/>
              <a:chExt cx="1735225" cy="1741663"/>
            </a:xfrm>
          </p:grpSpPr>
          <p:cxnSp>
            <p:nvCxnSpPr>
              <p:cNvPr id="81" name="直接连接符 80">
                <a:extLst>
                  <a:ext uri="{FF2B5EF4-FFF2-40B4-BE49-F238E27FC236}">
                    <a16:creationId xmlns:a16="http://schemas.microsoft.com/office/drawing/2014/main" id="{1CF9B5B4-84AF-47E6-8FC4-DBCFBD8C72C5}"/>
                  </a:ext>
                </a:extLst>
              </p:cNvPr>
              <p:cNvCxnSpPr>
                <a:endCxn id="8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2" name="直接连接符 81">
                <a:extLst>
                  <a:ext uri="{FF2B5EF4-FFF2-40B4-BE49-F238E27FC236}">
                    <a16:creationId xmlns:a16="http://schemas.microsoft.com/office/drawing/2014/main" id="{A03B40DE-EE88-48C8-81F0-DD4447A21BED}"/>
                  </a:ext>
                </a:extLst>
              </p:cNvPr>
              <p:cNvCxnSpPr>
                <a:stCxn id="8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83" name="椭圆 8">
                <a:extLst>
                  <a:ext uri="{FF2B5EF4-FFF2-40B4-BE49-F238E27FC236}">
                    <a16:creationId xmlns:a16="http://schemas.microsoft.com/office/drawing/2014/main" id="{01820E31-03C9-4515-B0D2-547E92CB983A}"/>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80" name="矩形 79">
              <a:extLst>
                <a:ext uri="{FF2B5EF4-FFF2-40B4-BE49-F238E27FC236}">
                  <a16:creationId xmlns:a16="http://schemas.microsoft.com/office/drawing/2014/main" id="{832AB473-CDF7-42B5-88A4-FB8D0C503885}"/>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par>
                                <p:cTn id="15" presetID="49" presetClass="entr" presetSubtype="0" decel="10000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360"/>
                                          </p:val>
                                        </p:tav>
                                        <p:tav tm="100000">
                                          <p:val>
                                            <p:fltVal val="0"/>
                                          </p:val>
                                        </p:tav>
                                      </p:tavLst>
                                    </p:anim>
                                    <p:animEffect transition="in" filter="fade">
                                      <p:cBhvr>
                                        <p:cTn id="20" dur="1000"/>
                                        <p:tgtEl>
                                          <p:spTgt spid="25"/>
                                        </p:tgtEl>
                                      </p:cBhvr>
                                    </p:animEffect>
                                  </p:childTnLst>
                                </p:cTn>
                              </p:par>
                              <p:par>
                                <p:cTn id="21" presetID="49" presetClass="entr" presetSubtype="0" decel="100000" fill="hold" nodeType="withEffect">
                                  <p:stCondLst>
                                    <p:cond delay="110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p:val>
                                            <p:fltVal val="0"/>
                                          </p:val>
                                        </p:tav>
                                        <p:tav tm="100000">
                                          <p:val>
                                            <p:strVal val="#ppt_w"/>
                                          </p:val>
                                        </p:tav>
                                      </p:tavLst>
                                    </p:anim>
                                    <p:anim calcmode="lin" valueType="num">
                                      <p:cBhvr>
                                        <p:cTn id="24" dur="1000" fill="hold"/>
                                        <p:tgtEl>
                                          <p:spTgt spid="43"/>
                                        </p:tgtEl>
                                        <p:attrNameLst>
                                          <p:attrName>ppt_h</p:attrName>
                                        </p:attrNameLst>
                                      </p:cBhvr>
                                      <p:tavLst>
                                        <p:tav tm="0">
                                          <p:val>
                                            <p:fltVal val="0"/>
                                          </p:val>
                                        </p:tav>
                                        <p:tav tm="100000">
                                          <p:val>
                                            <p:strVal val="#ppt_h"/>
                                          </p:val>
                                        </p:tav>
                                      </p:tavLst>
                                    </p:anim>
                                    <p:anim calcmode="lin" valueType="num">
                                      <p:cBhvr>
                                        <p:cTn id="25" dur="1000" fill="hold"/>
                                        <p:tgtEl>
                                          <p:spTgt spid="43"/>
                                        </p:tgtEl>
                                        <p:attrNameLst>
                                          <p:attrName>style.rotation</p:attrName>
                                        </p:attrNameLst>
                                      </p:cBhvr>
                                      <p:tavLst>
                                        <p:tav tm="0">
                                          <p:val>
                                            <p:fltVal val="360"/>
                                          </p:val>
                                        </p:tav>
                                        <p:tav tm="100000">
                                          <p:val>
                                            <p:fltVal val="0"/>
                                          </p:val>
                                        </p:tav>
                                      </p:tavLst>
                                    </p:anim>
                                    <p:animEffect transition="in" filter="fade">
                                      <p:cBhvr>
                                        <p:cTn id="26" dur="1000"/>
                                        <p:tgtEl>
                                          <p:spTgt spid="43"/>
                                        </p:tgtEl>
                                      </p:cBhvr>
                                    </p:animEffect>
                                  </p:childTnLst>
                                </p:cTn>
                              </p:par>
                              <p:par>
                                <p:cTn id="27" presetID="53" presetClass="entr" presetSubtype="16"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p:cTn id="29" dur="500" fill="hold"/>
                                        <p:tgtEl>
                                          <p:spTgt spid="78"/>
                                        </p:tgtEl>
                                        <p:attrNameLst>
                                          <p:attrName>ppt_w</p:attrName>
                                        </p:attrNameLst>
                                      </p:cBhvr>
                                      <p:tavLst>
                                        <p:tav tm="0">
                                          <p:val>
                                            <p:fltVal val="0"/>
                                          </p:val>
                                        </p:tav>
                                        <p:tav tm="100000">
                                          <p:val>
                                            <p:strVal val="#ppt_w"/>
                                          </p:val>
                                        </p:tav>
                                      </p:tavLst>
                                    </p:anim>
                                    <p:anim calcmode="lin" valueType="num">
                                      <p:cBhvr>
                                        <p:cTn id="30" dur="500" fill="hold"/>
                                        <p:tgtEl>
                                          <p:spTgt spid="78"/>
                                        </p:tgtEl>
                                        <p:attrNameLst>
                                          <p:attrName>ppt_h</p:attrName>
                                        </p:attrNameLst>
                                      </p:cBhvr>
                                      <p:tavLst>
                                        <p:tav tm="0">
                                          <p:val>
                                            <p:fltVal val="0"/>
                                          </p:val>
                                        </p:tav>
                                        <p:tav tm="100000">
                                          <p:val>
                                            <p:strVal val="#ppt_h"/>
                                          </p:val>
                                        </p:tav>
                                      </p:tavLst>
                                    </p:anim>
                                    <p:animEffect transition="in" filter="fade">
                                      <p:cBhvr>
                                        <p:cTn id="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latin typeface="微软雅黑" pitchFamily="34" charset="-122"/>
                <a:ea typeface="微软雅黑" pitchFamily="34" charset="-122"/>
              </a:rPr>
              <a:t>通过对大批招聘信息数据的处理，获取技术栈要求的组成，</a:t>
            </a:r>
            <a:r>
              <a:rPr lang="zh-CN" altLang="en-US" sz="1600" dirty="0">
                <a:solidFill>
                  <a:schemeClr val="bg1"/>
                </a:solidFill>
              </a:rPr>
              <a:t>以技术名词为顶点，以名词与名词在同一职业中出现这一关系为边，同时出现的次数为边的权重，来构建图。</a:t>
            </a:r>
            <a:endParaRPr lang="en-US" altLang="zh-CN" sz="1600" dirty="0">
              <a:solidFill>
                <a:schemeClr val="bg1"/>
              </a:solidFill>
            </a:endParaRPr>
          </a:p>
          <a:p>
            <a:r>
              <a:rPr lang="zh-CN" altLang="en-US" sz="1600" dirty="0">
                <a:solidFill>
                  <a:schemeClr val="bg1"/>
                </a:solidFill>
              </a:rPr>
              <a:t>以此构建的图可体现技术与技术之间在产业界的密切关系。</a:t>
            </a:r>
            <a:endParaRPr lang="en-US" altLang="zh-CN" sz="1600" dirty="0">
              <a:solidFill>
                <a:schemeClr val="bg1"/>
              </a:solidFill>
            </a:endParaRPr>
          </a:p>
          <a:p>
            <a:r>
              <a:rPr lang="zh-CN" altLang="en-US" sz="1600" dirty="0">
                <a:solidFill>
                  <a:schemeClr val="bg1"/>
                </a:solidFill>
              </a:rPr>
              <a:t>从另一个角度表现企业的用人需求。</a:t>
            </a:r>
            <a:r>
              <a:rPr lang="zh-CN" altLang="en-US" sz="1600" dirty="0">
                <a:solidFill>
                  <a:schemeClr val="bg1"/>
                </a:solidFill>
                <a:latin typeface="微软雅黑" pitchFamily="34" charset="-122"/>
                <a:ea typeface="微软雅黑" pitchFamily="34" charset="-122"/>
              </a:rPr>
              <a:t>以关注各技术之间强弱联系，进行可视化的展示与分析。</a:t>
            </a:r>
            <a:endParaRPr lang="en-US" altLang="zh-CN" sz="1600" dirty="0">
              <a:solidFill>
                <a:schemeClr val="bg1"/>
              </a:solidFill>
              <a:latin typeface="微软雅黑" pitchFamily="34" charset="-122"/>
              <a:ea typeface="微软雅黑" pitchFamily="34" charset="-122"/>
            </a:endParaRPr>
          </a:p>
        </p:txBody>
      </p:sp>
      <p:grpSp>
        <p:nvGrpSpPr>
          <p:cNvPr id="216" name="组合 215">
            <a:extLst>
              <a:ext uri="{FF2B5EF4-FFF2-40B4-BE49-F238E27FC236}">
                <a16:creationId xmlns:a16="http://schemas.microsoft.com/office/drawing/2014/main" id="{21D64E8C-14BA-41DF-A8B1-3E7F41C9EF17}"/>
              </a:ext>
            </a:extLst>
          </p:cNvPr>
          <p:cNvGrpSpPr/>
          <p:nvPr/>
        </p:nvGrpSpPr>
        <p:grpSpPr>
          <a:xfrm>
            <a:off x="90013" y="2131118"/>
            <a:ext cx="2016417" cy="1432990"/>
            <a:chOff x="75173" y="2383650"/>
            <a:chExt cx="3427446" cy="2548630"/>
          </a:xfrm>
        </p:grpSpPr>
        <p:grpSp>
          <p:nvGrpSpPr>
            <p:cNvPr id="253" name="组合 252">
              <a:extLst>
                <a:ext uri="{FF2B5EF4-FFF2-40B4-BE49-F238E27FC236}">
                  <a16:creationId xmlns:a16="http://schemas.microsoft.com/office/drawing/2014/main" id="{C0C1D1A3-40DD-47A0-BBC4-F351D8D18E8B}"/>
                </a:ext>
              </a:extLst>
            </p:cNvPr>
            <p:cNvGrpSpPr>
              <a:grpSpLocks/>
            </p:cNvGrpSpPr>
            <p:nvPr/>
          </p:nvGrpSpPr>
          <p:grpSpPr bwMode="auto">
            <a:xfrm>
              <a:off x="693643" y="2647106"/>
              <a:ext cx="1958975" cy="1871663"/>
              <a:chOff x="3065829" y="2668267"/>
              <a:chExt cx="1872107" cy="1761728"/>
            </a:xfrm>
          </p:grpSpPr>
          <p:sp>
            <p:nvSpPr>
              <p:cNvPr id="254" name="椭圆 253">
                <a:extLst>
                  <a:ext uri="{FF2B5EF4-FFF2-40B4-BE49-F238E27FC236}">
                    <a16:creationId xmlns:a16="http://schemas.microsoft.com/office/drawing/2014/main" id="{679FA093-5074-4412-91F4-6C79BD79DD47}"/>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5" name="椭圆 254">
                <a:extLst>
                  <a:ext uri="{FF2B5EF4-FFF2-40B4-BE49-F238E27FC236}">
                    <a16:creationId xmlns:a16="http://schemas.microsoft.com/office/drawing/2014/main" id="{C6687B98-4E96-4514-B4AF-930F5AA96B9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6" name="椭圆 255">
                <a:extLst>
                  <a:ext uri="{FF2B5EF4-FFF2-40B4-BE49-F238E27FC236}">
                    <a16:creationId xmlns:a16="http://schemas.microsoft.com/office/drawing/2014/main" id="{20C6C39A-BA4B-4DBA-859C-E21042CBB6C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7" name="椭圆 256">
                <a:extLst>
                  <a:ext uri="{FF2B5EF4-FFF2-40B4-BE49-F238E27FC236}">
                    <a16:creationId xmlns:a16="http://schemas.microsoft.com/office/drawing/2014/main" id="{B80CAEC4-D293-4C4A-853E-2657F9435BC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8" name="椭圆 257">
                <a:extLst>
                  <a:ext uri="{FF2B5EF4-FFF2-40B4-BE49-F238E27FC236}">
                    <a16:creationId xmlns:a16="http://schemas.microsoft.com/office/drawing/2014/main" id="{708C7CCC-BC2B-4E92-A3BC-7192D93A7D3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DF69E9CB-7242-481C-A5EC-83655163BC53}"/>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3D54C0E9-C056-43AB-8B1C-9007E500A83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61" name="组合 46">
                <a:extLst>
                  <a:ext uri="{FF2B5EF4-FFF2-40B4-BE49-F238E27FC236}">
                    <a16:creationId xmlns:a16="http://schemas.microsoft.com/office/drawing/2014/main" id="{D1ECE219-C283-4799-A61A-B4AA515F376E}"/>
                  </a:ext>
                </a:extLst>
              </p:cNvPr>
              <p:cNvGrpSpPr>
                <a:grpSpLocks/>
              </p:cNvGrpSpPr>
              <p:nvPr/>
            </p:nvGrpSpPr>
            <p:grpSpPr bwMode="auto">
              <a:xfrm>
                <a:off x="3269121" y="2943210"/>
                <a:ext cx="1465523" cy="1202877"/>
                <a:chOff x="3269121" y="2943210"/>
                <a:chExt cx="1465523" cy="1202877"/>
              </a:xfrm>
            </p:grpSpPr>
            <p:sp>
              <p:nvSpPr>
                <p:cNvPr id="262" name="任意多边形 33">
                  <a:extLst>
                    <a:ext uri="{FF2B5EF4-FFF2-40B4-BE49-F238E27FC236}">
                      <a16:creationId xmlns:a16="http://schemas.microsoft.com/office/drawing/2014/main" id="{B1A6B8A8-164E-482E-B58A-62F84DA36218}"/>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3" name="任意多边形 34">
                  <a:extLst>
                    <a:ext uri="{FF2B5EF4-FFF2-40B4-BE49-F238E27FC236}">
                      <a16:creationId xmlns:a16="http://schemas.microsoft.com/office/drawing/2014/main" id="{3AC33A52-0648-4C5D-B4DC-12B5C7C0881E}"/>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4" name="任意多边形 35">
                  <a:extLst>
                    <a:ext uri="{FF2B5EF4-FFF2-40B4-BE49-F238E27FC236}">
                      <a16:creationId xmlns:a16="http://schemas.microsoft.com/office/drawing/2014/main" id="{A8E3F0AD-BD3D-4B48-9AB4-C2A5D2F33935}"/>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5" name="任意多边形 36">
                  <a:extLst>
                    <a:ext uri="{FF2B5EF4-FFF2-40B4-BE49-F238E27FC236}">
                      <a16:creationId xmlns:a16="http://schemas.microsoft.com/office/drawing/2014/main" id="{B2D7FB5B-DD18-4B5B-8B85-8F5B65223E51}"/>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6" name="任意多边形 37">
                  <a:extLst>
                    <a:ext uri="{FF2B5EF4-FFF2-40B4-BE49-F238E27FC236}">
                      <a16:creationId xmlns:a16="http://schemas.microsoft.com/office/drawing/2014/main" id="{6FA17FE3-A134-4144-B6EF-82D6CB7DCC90}"/>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7" name="任意多边形 38">
                  <a:extLst>
                    <a:ext uri="{FF2B5EF4-FFF2-40B4-BE49-F238E27FC236}">
                      <a16:creationId xmlns:a16="http://schemas.microsoft.com/office/drawing/2014/main" id="{0A3DC3CE-B3D7-42E0-BDE5-F422493EE96A}"/>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68" name="组合 267">
              <a:extLst>
                <a:ext uri="{FF2B5EF4-FFF2-40B4-BE49-F238E27FC236}">
                  <a16:creationId xmlns:a16="http://schemas.microsoft.com/office/drawing/2014/main" id="{AEE93FFA-1EB9-4B6E-99AA-C633D0C81455}"/>
                </a:ext>
              </a:extLst>
            </p:cNvPr>
            <p:cNvGrpSpPr>
              <a:grpSpLocks/>
            </p:cNvGrpSpPr>
            <p:nvPr/>
          </p:nvGrpSpPr>
          <p:grpSpPr bwMode="auto">
            <a:xfrm>
              <a:off x="1170024" y="3086844"/>
              <a:ext cx="985704" cy="993775"/>
              <a:chOff x="3248830" y="2872916"/>
              <a:chExt cx="942046" cy="936104"/>
            </a:xfrm>
          </p:grpSpPr>
          <p:sp>
            <p:nvSpPr>
              <p:cNvPr id="269" name="椭圆 268">
                <a:extLst>
                  <a:ext uri="{FF2B5EF4-FFF2-40B4-BE49-F238E27FC236}">
                    <a16:creationId xmlns:a16="http://schemas.microsoft.com/office/drawing/2014/main" id="{1896A861-78A2-4E2B-A825-27E65451E39F}"/>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0" name="矩形 58">
                <a:extLst>
                  <a:ext uri="{FF2B5EF4-FFF2-40B4-BE49-F238E27FC236}">
                    <a16:creationId xmlns:a16="http://schemas.microsoft.com/office/drawing/2014/main" id="{EA8549D6-6F40-47FA-8BBC-A2C065BF8001}"/>
                  </a:ext>
                </a:extLst>
              </p:cNvPr>
              <p:cNvSpPr>
                <a:spLocks noChangeArrowheads="1"/>
              </p:cNvSpPr>
              <p:nvPr/>
            </p:nvSpPr>
            <p:spPr bwMode="auto">
              <a:xfrm>
                <a:off x="3248830" y="3027436"/>
                <a:ext cx="862464"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前端</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271" name="矩形 58">
              <a:extLst>
                <a:ext uri="{FF2B5EF4-FFF2-40B4-BE49-F238E27FC236}">
                  <a16:creationId xmlns:a16="http://schemas.microsoft.com/office/drawing/2014/main" id="{129528A8-FB4A-45C3-981F-77EF449118F8}"/>
                </a:ext>
              </a:extLst>
            </p:cNvPr>
            <p:cNvSpPr>
              <a:spLocks noChangeArrowheads="1"/>
            </p:cNvSpPr>
            <p:nvPr/>
          </p:nvSpPr>
          <p:spPr bwMode="auto">
            <a:xfrm>
              <a:off x="2258917" y="4469353"/>
              <a:ext cx="604297"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272" name="矩形 58">
              <a:extLst>
                <a:ext uri="{FF2B5EF4-FFF2-40B4-BE49-F238E27FC236}">
                  <a16:creationId xmlns:a16="http://schemas.microsoft.com/office/drawing/2014/main" id="{3D6ED755-9A66-4FE1-B5BE-870BF0BB6DDE}"/>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273" name="矩形 58">
              <a:extLst>
                <a:ext uri="{FF2B5EF4-FFF2-40B4-BE49-F238E27FC236}">
                  <a16:creationId xmlns:a16="http://schemas.microsoft.com/office/drawing/2014/main" id="{FB32A1D9-00AB-4A33-9434-53D383696BBC}"/>
                </a:ext>
              </a:extLst>
            </p:cNvPr>
            <p:cNvSpPr>
              <a:spLocks noChangeArrowheads="1"/>
            </p:cNvSpPr>
            <p:nvPr/>
          </p:nvSpPr>
          <p:spPr bwMode="auto">
            <a:xfrm>
              <a:off x="2305049" y="2401293"/>
              <a:ext cx="65720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css</a:t>
              </a:r>
              <a:endParaRPr lang="zh-CN" altLang="en-US" sz="1100" dirty="0">
                <a:solidFill>
                  <a:schemeClr val="bg1"/>
                </a:solidFill>
                <a:latin typeface="微软雅黑" pitchFamily="34" charset="-122"/>
                <a:ea typeface="微软雅黑" pitchFamily="34" charset="-122"/>
              </a:endParaRPr>
            </a:p>
          </p:txBody>
        </p:sp>
        <p:sp>
          <p:nvSpPr>
            <p:cNvPr id="274" name="矩形 58">
              <a:extLst>
                <a:ext uri="{FF2B5EF4-FFF2-40B4-BE49-F238E27FC236}">
                  <a16:creationId xmlns:a16="http://schemas.microsoft.com/office/drawing/2014/main" id="{76EA6D14-B4E3-4F1C-817D-1D8B83EA44A5}"/>
                </a:ext>
              </a:extLst>
            </p:cNvPr>
            <p:cNvSpPr>
              <a:spLocks noChangeArrowheads="1"/>
            </p:cNvSpPr>
            <p:nvPr/>
          </p:nvSpPr>
          <p:spPr bwMode="auto">
            <a:xfrm>
              <a:off x="2665579" y="336807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html</a:t>
              </a:r>
              <a:endParaRPr lang="zh-CN" altLang="en-US" sz="1100" dirty="0">
                <a:solidFill>
                  <a:schemeClr val="bg1"/>
                </a:solidFill>
                <a:latin typeface="微软雅黑" pitchFamily="34" charset="-122"/>
                <a:ea typeface="微软雅黑" pitchFamily="34" charset="-122"/>
              </a:endParaRPr>
            </a:p>
          </p:txBody>
        </p:sp>
        <p:sp>
          <p:nvSpPr>
            <p:cNvPr id="275" name="矩形 58">
              <a:extLst>
                <a:ext uri="{FF2B5EF4-FFF2-40B4-BE49-F238E27FC236}">
                  <a16:creationId xmlns:a16="http://schemas.microsoft.com/office/drawing/2014/main" id="{B85DCF79-8D09-4009-AAE2-C2CF5A05CDC1}"/>
                </a:ext>
              </a:extLst>
            </p:cNvPr>
            <p:cNvSpPr>
              <a:spLocks noChangeArrowheads="1"/>
            </p:cNvSpPr>
            <p:nvPr/>
          </p:nvSpPr>
          <p:spPr bwMode="auto">
            <a:xfrm>
              <a:off x="75173" y="3406566"/>
              <a:ext cx="628863"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276" name="矩形 58">
              <a:extLst>
                <a:ext uri="{FF2B5EF4-FFF2-40B4-BE49-F238E27FC236}">
                  <a16:creationId xmlns:a16="http://schemas.microsoft.com/office/drawing/2014/main" id="{53EB1776-D55F-43BC-B60A-BA5918632ECF}"/>
                </a:ext>
              </a:extLst>
            </p:cNvPr>
            <p:cNvSpPr>
              <a:spLocks noChangeArrowheads="1"/>
            </p:cNvSpPr>
            <p:nvPr/>
          </p:nvSpPr>
          <p:spPr bwMode="auto">
            <a:xfrm>
              <a:off x="544390" y="4466996"/>
              <a:ext cx="49099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js</a:t>
              </a:r>
              <a:endParaRPr lang="zh-CN" altLang="en-US" sz="1100" dirty="0">
                <a:solidFill>
                  <a:schemeClr val="bg1"/>
                </a:solidFill>
                <a:latin typeface="微软雅黑" pitchFamily="34" charset="-122"/>
                <a:ea typeface="微软雅黑" pitchFamily="34" charset="-122"/>
              </a:endParaRPr>
            </a:p>
          </p:txBody>
        </p:sp>
      </p:grpSp>
      <p:grpSp>
        <p:nvGrpSpPr>
          <p:cNvPr id="215" name="组合 214">
            <a:extLst>
              <a:ext uri="{FF2B5EF4-FFF2-40B4-BE49-F238E27FC236}">
                <a16:creationId xmlns:a16="http://schemas.microsoft.com/office/drawing/2014/main" id="{09BCF97C-B191-4554-965F-70326BE56BC5}"/>
              </a:ext>
            </a:extLst>
          </p:cNvPr>
          <p:cNvGrpSpPr/>
          <p:nvPr/>
        </p:nvGrpSpPr>
        <p:grpSpPr>
          <a:xfrm>
            <a:off x="2075896" y="2106895"/>
            <a:ext cx="2246454" cy="1402055"/>
            <a:chOff x="3499112" y="2468971"/>
            <a:chExt cx="3616717" cy="2310779"/>
          </a:xfrm>
        </p:grpSpPr>
        <p:grpSp>
          <p:nvGrpSpPr>
            <p:cNvPr id="277" name="组合 276">
              <a:extLst>
                <a:ext uri="{FF2B5EF4-FFF2-40B4-BE49-F238E27FC236}">
                  <a16:creationId xmlns:a16="http://schemas.microsoft.com/office/drawing/2014/main" id="{82FDBB67-571C-436A-A526-87A5E1D825E9}"/>
                </a:ext>
              </a:extLst>
            </p:cNvPr>
            <p:cNvGrpSpPr>
              <a:grpSpLocks/>
            </p:cNvGrpSpPr>
            <p:nvPr/>
          </p:nvGrpSpPr>
          <p:grpSpPr bwMode="auto">
            <a:xfrm>
              <a:off x="4284568" y="2621219"/>
              <a:ext cx="1958975" cy="1871663"/>
              <a:chOff x="3065829" y="2668266"/>
              <a:chExt cx="1872107" cy="1761728"/>
            </a:xfrm>
          </p:grpSpPr>
          <p:sp>
            <p:nvSpPr>
              <p:cNvPr id="278" name="椭圆 277">
                <a:extLst>
                  <a:ext uri="{FF2B5EF4-FFF2-40B4-BE49-F238E27FC236}">
                    <a16:creationId xmlns:a16="http://schemas.microsoft.com/office/drawing/2014/main" id="{A6FFCE16-84E6-4CC1-9BFA-90A12ED6A8B1}"/>
                  </a:ext>
                </a:extLst>
              </p:cNvPr>
              <p:cNvSpPr/>
              <p:nvPr/>
            </p:nvSpPr>
            <p:spPr>
              <a:xfrm>
                <a:off x="3114375" y="2668266"/>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9" name="椭圆 278">
                <a:extLst>
                  <a:ext uri="{FF2B5EF4-FFF2-40B4-BE49-F238E27FC236}">
                    <a16:creationId xmlns:a16="http://schemas.microsoft.com/office/drawing/2014/main" id="{87F67BB6-7953-4F94-8D08-0D6F6BD119A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0" name="椭圆 279">
                <a:extLst>
                  <a:ext uri="{FF2B5EF4-FFF2-40B4-BE49-F238E27FC236}">
                    <a16:creationId xmlns:a16="http://schemas.microsoft.com/office/drawing/2014/main" id="{0065A9D6-5AD9-497E-A326-994744BA698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1" name="椭圆 280">
                <a:extLst>
                  <a:ext uri="{FF2B5EF4-FFF2-40B4-BE49-F238E27FC236}">
                    <a16:creationId xmlns:a16="http://schemas.microsoft.com/office/drawing/2014/main" id="{11C46B2E-9424-4704-A9B0-BE368A955836}"/>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2" name="椭圆 281">
                <a:extLst>
                  <a:ext uri="{FF2B5EF4-FFF2-40B4-BE49-F238E27FC236}">
                    <a16:creationId xmlns:a16="http://schemas.microsoft.com/office/drawing/2014/main" id="{3177B1E7-3577-4443-B056-E381BA24878B}"/>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3" name="椭圆 282">
                <a:extLst>
                  <a:ext uri="{FF2B5EF4-FFF2-40B4-BE49-F238E27FC236}">
                    <a16:creationId xmlns:a16="http://schemas.microsoft.com/office/drawing/2014/main" id="{3B8D716C-4BB6-4BDD-904F-4BCC25E6F3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4" name="椭圆 283">
                <a:extLst>
                  <a:ext uri="{FF2B5EF4-FFF2-40B4-BE49-F238E27FC236}">
                    <a16:creationId xmlns:a16="http://schemas.microsoft.com/office/drawing/2014/main" id="{19A8F2BC-3890-4BC0-8367-7578B84F82A7}"/>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85" name="组合 46">
                <a:extLst>
                  <a:ext uri="{FF2B5EF4-FFF2-40B4-BE49-F238E27FC236}">
                    <a16:creationId xmlns:a16="http://schemas.microsoft.com/office/drawing/2014/main" id="{BB8C3463-90E7-49E1-9567-E5E78B423101}"/>
                  </a:ext>
                </a:extLst>
              </p:cNvPr>
              <p:cNvGrpSpPr>
                <a:grpSpLocks/>
              </p:cNvGrpSpPr>
              <p:nvPr/>
            </p:nvGrpSpPr>
            <p:grpSpPr bwMode="auto">
              <a:xfrm>
                <a:off x="3269294" y="2943617"/>
                <a:ext cx="1465544" cy="1202498"/>
                <a:chOff x="3269294" y="2943617"/>
                <a:chExt cx="1465544" cy="1202498"/>
              </a:xfrm>
            </p:grpSpPr>
            <p:sp>
              <p:nvSpPr>
                <p:cNvPr id="286" name="任意多边形 33">
                  <a:extLst>
                    <a:ext uri="{FF2B5EF4-FFF2-40B4-BE49-F238E27FC236}">
                      <a16:creationId xmlns:a16="http://schemas.microsoft.com/office/drawing/2014/main" id="{A8CD38A1-8BFA-4B7E-9CD7-4AA6A7E7B0F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7" name="任意多边形 34">
                  <a:extLst>
                    <a:ext uri="{FF2B5EF4-FFF2-40B4-BE49-F238E27FC236}">
                      <a16:creationId xmlns:a16="http://schemas.microsoft.com/office/drawing/2014/main" id="{4C6F298B-10CB-47A0-AE9F-9EAA39C2DA0D}"/>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8" name="任意多边形 35">
                  <a:extLst>
                    <a:ext uri="{FF2B5EF4-FFF2-40B4-BE49-F238E27FC236}">
                      <a16:creationId xmlns:a16="http://schemas.microsoft.com/office/drawing/2014/main" id="{5AD304DA-BF77-4A20-BEA4-906E22C34D20}"/>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9" name="任意多边形 36">
                  <a:extLst>
                    <a:ext uri="{FF2B5EF4-FFF2-40B4-BE49-F238E27FC236}">
                      <a16:creationId xmlns:a16="http://schemas.microsoft.com/office/drawing/2014/main" id="{836DE2C9-1416-4EBE-A7FA-0F09322FECD6}"/>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0" name="任意多边形 37">
                  <a:extLst>
                    <a:ext uri="{FF2B5EF4-FFF2-40B4-BE49-F238E27FC236}">
                      <a16:creationId xmlns:a16="http://schemas.microsoft.com/office/drawing/2014/main" id="{74EA9236-9622-462E-8190-BCA3555A5BD6}"/>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1" name="任意多边形 38">
                  <a:extLst>
                    <a:ext uri="{FF2B5EF4-FFF2-40B4-BE49-F238E27FC236}">
                      <a16:creationId xmlns:a16="http://schemas.microsoft.com/office/drawing/2014/main" id="{49D228C2-2764-4CB4-9EBF-088FD1C6644D}"/>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92" name="组合 291">
              <a:extLst>
                <a:ext uri="{FF2B5EF4-FFF2-40B4-BE49-F238E27FC236}">
                  <a16:creationId xmlns:a16="http://schemas.microsoft.com/office/drawing/2014/main" id="{31C9FB53-FBA5-4F7A-90C9-D35FA4FD19E4}"/>
                </a:ext>
              </a:extLst>
            </p:cNvPr>
            <p:cNvGrpSpPr>
              <a:grpSpLocks/>
            </p:cNvGrpSpPr>
            <p:nvPr/>
          </p:nvGrpSpPr>
          <p:grpSpPr bwMode="auto">
            <a:xfrm>
              <a:off x="4767167" y="3060958"/>
              <a:ext cx="979487" cy="993775"/>
              <a:chOff x="3254772" y="2872916"/>
              <a:chExt cx="936104" cy="936104"/>
            </a:xfrm>
          </p:grpSpPr>
          <p:sp>
            <p:nvSpPr>
              <p:cNvPr id="293" name="椭圆 292">
                <a:extLst>
                  <a:ext uri="{FF2B5EF4-FFF2-40B4-BE49-F238E27FC236}">
                    <a16:creationId xmlns:a16="http://schemas.microsoft.com/office/drawing/2014/main" id="{9DF446FE-1EA8-4DA7-A00C-8997447159BA}"/>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4" name="矩形 58">
                <a:extLst>
                  <a:ext uri="{FF2B5EF4-FFF2-40B4-BE49-F238E27FC236}">
                    <a16:creationId xmlns:a16="http://schemas.microsoft.com/office/drawing/2014/main" id="{833FF839-8512-4710-834A-9BDA11C2FDF1}"/>
                  </a:ext>
                </a:extLst>
              </p:cNvPr>
              <p:cNvSpPr>
                <a:spLocks noChangeArrowheads="1"/>
              </p:cNvSpPr>
              <p:nvPr/>
            </p:nvSpPr>
            <p:spPr bwMode="auto">
              <a:xfrm>
                <a:off x="3323639" y="3119280"/>
                <a:ext cx="816899" cy="3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AI</a:t>
                </a:r>
                <a:r>
                  <a:rPr lang="zh-CN" altLang="en-US" sz="900" dirty="0">
                    <a:solidFill>
                      <a:schemeClr val="bg1"/>
                    </a:solidFill>
                    <a:latin typeface="微软雅黑" pitchFamily="34" charset="-122"/>
                    <a:ea typeface="微软雅黑" pitchFamily="34" charset="-122"/>
                  </a:rPr>
                  <a:t>开发</a:t>
                </a:r>
                <a:endParaRPr lang="en-US" altLang="zh-CN" sz="900" dirty="0">
                  <a:solidFill>
                    <a:schemeClr val="bg1"/>
                  </a:solidFill>
                  <a:latin typeface="微软雅黑" pitchFamily="34" charset="-122"/>
                  <a:ea typeface="微软雅黑" pitchFamily="34" charset="-122"/>
                </a:endParaRPr>
              </a:p>
            </p:txBody>
          </p:sp>
        </p:grpSp>
        <p:sp>
          <p:nvSpPr>
            <p:cNvPr id="295" name="矩形 58">
              <a:extLst>
                <a:ext uri="{FF2B5EF4-FFF2-40B4-BE49-F238E27FC236}">
                  <a16:creationId xmlns:a16="http://schemas.microsoft.com/office/drawing/2014/main" id="{7D80C9F6-7E5A-48B3-915F-821806E57F14}"/>
                </a:ext>
              </a:extLst>
            </p:cNvPr>
            <p:cNvSpPr>
              <a:spLocks noChangeArrowheads="1"/>
            </p:cNvSpPr>
            <p:nvPr/>
          </p:nvSpPr>
          <p:spPr bwMode="auto">
            <a:xfrm>
              <a:off x="3907957" y="4420225"/>
              <a:ext cx="57237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296" name="矩形 58">
              <a:extLst>
                <a:ext uri="{FF2B5EF4-FFF2-40B4-BE49-F238E27FC236}">
                  <a16:creationId xmlns:a16="http://schemas.microsoft.com/office/drawing/2014/main" id="{AAB7BE86-85B4-4286-B97E-B423F7BC408C}"/>
                </a:ext>
              </a:extLst>
            </p:cNvPr>
            <p:cNvSpPr>
              <a:spLocks noChangeArrowheads="1"/>
            </p:cNvSpPr>
            <p:nvPr/>
          </p:nvSpPr>
          <p:spPr bwMode="auto">
            <a:xfrm>
              <a:off x="5881929" y="2468971"/>
              <a:ext cx="78953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matlab</a:t>
              </a:r>
              <a:endParaRPr lang="zh-CN" altLang="en-US" sz="1100" dirty="0">
                <a:solidFill>
                  <a:schemeClr val="bg1"/>
                </a:solidFill>
                <a:latin typeface="微软雅黑" pitchFamily="34" charset="-122"/>
                <a:ea typeface="微软雅黑" pitchFamily="34" charset="-122"/>
              </a:endParaRPr>
            </a:p>
          </p:txBody>
        </p:sp>
        <p:sp>
          <p:nvSpPr>
            <p:cNvPr id="297" name="矩形 58">
              <a:extLst>
                <a:ext uri="{FF2B5EF4-FFF2-40B4-BE49-F238E27FC236}">
                  <a16:creationId xmlns:a16="http://schemas.microsoft.com/office/drawing/2014/main" id="{F7C183D5-80C5-4BEB-A24F-CD24B31E191F}"/>
                </a:ext>
              </a:extLst>
            </p:cNvPr>
            <p:cNvSpPr>
              <a:spLocks noChangeArrowheads="1"/>
            </p:cNvSpPr>
            <p:nvPr/>
          </p:nvSpPr>
          <p:spPr bwMode="auto">
            <a:xfrm>
              <a:off x="3935887" y="2530530"/>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298" name="矩形 58">
              <a:extLst>
                <a:ext uri="{FF2B5EF4-FFF2-40B4-BE49-F238E27FC236}">
                  <a16:creationId xmlns:a16="http://schemas.microsoft.com/office/drawing/2014/main" id="{63C39F82-32AB-428B-B8C1-F052809AEBF9}"/>
                </a:ext>
              </a:extLst>
            </p:cNvPr>
            <p:cNvSpPr>
              <a:spLocks noChangeArrowheads="1"/>
            </p:cNvSpPr>
            <p:nvPr/>
          </p:nvSpPr>
          <p:spPr bwMode="auto">
            <a:xfrm>
              <a:off x="6310787" y="3330196"/>
              <a:ext cx="805042"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299" name="矩形 58">
              <a:extLst>
                <a:ext uri="{FF2B5EF4-FFF2-40B4-BE49-F238E27FC236}">
                  <a16:creationId xmlns:a16="http://schemas.microsoft.com/office/drawing/2014/main" id="{C9A58909-5EEE-4CC2-9C08-47F0529C1468}"/>
                </a:ext>
              </a:extLst>
            </p:cNvPr>
            <p:cNvSpPr>
              <a:spLocks noChangeArrowheads="1"/>
            </p:cNvSpPr>
            <p:nvPr/>
          </p:nvSpPr>
          <p:spPr bwMode="auto">
            <a:xfrm>
              <a:off x="5806312" y="4348581"/>
              <a:ext cx="64571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BP </a:t>
              </a:r>
              <a:endParaRPr lang="zh-CN" altLang="en-US" sz="1100" dirty="0">
                <a:solidFill>
                  <a:schemeClr val="bg1"/>
                </a:solidFill>
                <a:latin typeface="微软雅黑" pitchFamily="34" charset="-122"/>
                <a:ea typeface="微软雅黑" pitchFamily="34" charset="-122"/>
              </a:endParaRPr>
            </a:p>
          </p:txBody>
        </p:sp>
        <p:sp>
          <p:nvSpPr>
            <p:cNvPr id="300" name="矩形 58">
              <a:extLst>
                <a:ext uri="{FF2B5EF4-FFF2-40B4-BE49-F238E27FC236}">
                  <a16:creationId xmlns:a16="http://schemas.microsoft.com/office/drawing/2014/main" id="{7BF8B796-4C69-4745-97FF-6631C1D386B5}"/>
                </a:ext>
              </a:extLst>
            </p:cNvPr>
            <p:cNvSpPr>
              <a:spLocks noChangeArrowheads="1"/>
            </p:cNvSpPr>
            <p:nvPr/>
          </p:nvSpPr>
          <p:spPr bwMode="auto">
            <a:xfrm>
              <a:off x="3499112" y="3355831"/>
              <a:ext cx="748944"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PCA</a:t>
              </a:r>
              <a:endParaRPr lang="zh-CN" altLang="en-US" sz="1100" dirty="0">
                <a:solidFill>
                  <a:schemeClr val="bg1"/>
                </a:solidFill>
                <a:latin typeface="微软雅黑" pitchFamily="34" charset="-122"/>
                <a:ea typeface="微软雅黑" pitchFamily="34" charset="-122"/>
              </a:endParaRPr>
            </a:p>
          </p:txBody>
        </p:sp>
      </p:grpSp>
      <p:sp>
        <p:nvSpPr>
          <p:cNvPr id="248" name="箭头: 右 247">
            <a:extLst>
              <a:ext uri="{FF2B5EF4-FFF2-40B4-BE49-F238E27FC236}">
                <a16:creationId xmlns:a16="http://schemas.microsoft.com/office/drawing/2014/main" id="{0224E7E7-EAEC-497F-BF1F-F15BBD8DCA37}"/>
              </a:ext>
            </a:extLst>
          </p:cNvPr>
          <p:cNvSpPr/>
          <p:nvPr/>
        </p:nvSpPr>
        <p:spPr bwMode="auto">
          <a:xfrm>
            <a:off x="4167750" y="3164644"/>
            <a:ext cx="866867" cy="435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304" name="组合 303">
            <a:extLst>
              <a:ext uri="{FF2B5EF4-FFF2-40B4-BE49-F238E27FC236}">
                <a16:creationId xmlns:a16="http://schemas.microsoft.com/office/drawing/2014/main" id="{B1AFC214-30BC-4E08-A34C-50E954988378}"/>
              </a:ext>
            </a:extLst>
          </p:cNvPr>
          <p:cNvGrpSpPr/>
          <p:nvPr/>
        </p:nvGrpSpPr>
        <p:grpSpPr>
          <a:xfrm>
            <a:off x="43842" y="3524263"/>
            <a:ext cx="1990211" cy="1390342"/>
            <a:chOff x="12963" y="2363255"/>
            <a:chExt cx="3382903" cy="2472781"/>
          </a:xfrm>
        </p:grpSpPr>
        <p:grpSp>
          <p:nvGrpSpPr>
            <p:cNvPr id="305" name="组合 304">
              <a:extLst>
                <a:ext uri="{FF2B5EF4-FFF2-40B4-BE49-F238E27FC236}">
                  <a16:creationId xmlns:a16="http://schemas.microsoft.com/office/drawing/2014/main" id="{D1253F75-8F7B-4601-B390-781111B81DDA}"/>
                </a:ext>
              </a:extLst>
            </p:cNvPr>
            <p:cNvGrpSpPr>
              <a:grpSpLocks/>
            </p:cNvGrpSpPr>
            <p:nvPr/>
          </p:nvGrpSpPr>
          <p:grpSpPr bwMode="auto">
            <a:xfrm>
              <a:off x="693643" y="2647106"/>
              <a:ext cx="1958975" cy="1871663"/>
              <a:chOff x="3065829" y="2668267"/>
              <a:chExt cx="1872107" cy="1761728"/>
            </a:xfrm>
          </p:grpSpPr>
          <p:sp>
            <p:nvSpPr>
              <p:cNvPr id="315" name="椭圆 314">
                <a:extLst>
                  <a:ext uri="{FF2B5EF4-FFF2-40B4-BE49-F238E27FC236}">
                    <a16:creationId xmlns:a16="http://schemas.microsoft.com/office/drawing/2014/main" id="{7DE76720-1EB8-46FA-A997-E57D2FEB9A40}"/>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6" name="椭圆 315">
                <a:extLst>
                  <a:ext uri="{FF2B5EF4-FFF2-40B4-BE49-F238E27FC236}">
                    <a16:creationId xmlns:a16="http://schemas.microsoft.com/office/drawing/2014/main" id="{B987FCDA-D7DC-4E29-B7CB-C202A4A7C25D}"/>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7" name="椭圆 316">
                <a:extLst>
                  <a:ext uri="{FF2B5EF4-FFF2-40B4-BE49-F238E27FC236}">
                    <a16:creationId xmlns:a16="http://schemas.microsoft.com/office/drawing/2014/main" id="{9B2C2562-AFEE-447D-BB0D-36B2E3944639}"/>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8" name="椭圆 317">
                <a:extLst>
                  <a:ext uri="{FF2B5EF4-FFF2-40B4-BE49-F238E27FC236}">
                    <a16:creationId xmlns:a16="http://schemas.microsoft.com/office/drawing/2014/main" id="{2909A390-901C-4192-B21C-A14B52E62D8D}"/>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9" name="椭圆 318">
                <a:extLst>
                  <a:ext uri="{FF2B5EF4-FFF2-40B4-BE49-F238E27FC236}">
                    <a16:creationId xmlns:a16="http://schemas.microsoft.com/office/drawing/2014/main" id="{13D01009-9120-403E-9EDC-C0B8470FEEDA}"/>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0" name="椭圆 319">
                <a:extLst>
                  <a:ext uri="{FF2B5EF4-FFF2-40B4-BE49-F238E27FC236}">
                    <a16:creationId xmlns:a16="http://schemas.microsoft.com/office/drawing/2014/main" id="{3BBF1E40-F08D-4E86-B564-591BCE7CF855}"/>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1" name="椭圆 320">
                <a:extLst>
                  <a:ext uri="{FF2B5EF4-FFF2-40B4-BE49-F238E27FC236}">
                    <a16:creationId xmlns:a16="http://schemas.microsoft.com/office/drawing/2014/main" id="{233F99D7-03BF-4F9A-9ED3-06EE984FD7C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22" name="组合 46">
                <a:extLst>
                  <a:ext uri="{FF2B5EF4-FFF2-40B4-BE49-F238E27FC236}">
                    <a16:creationId xmlns:a16="http://schemas.microsoft.com/office/drawing/2014/main" id="{1F642478-C777-435D-9651-FA78B30A2D11}"/>
                  </a:ext>
                </a:extLst>
              </p:cNvPr>
              <p:cNvGrpSpPr>
                <a:grpSpLocks/>
              </p:cNvGrpSpPr>
              <p:nvPr/>
            </p:nvGrpSpPr>
            <p:grpSpPr bwMode="auto">
              <a:xfrm>
                <a:off x="3269121" y="2943210"/>
                <a:ext cx="1465523" cy="1202877"/>
                <a:chOff x="3269121" y="2943210"/>
                <a:chExt cx="1465523" cy="1202877"/>
              </a:xfrm>
            </p:grpSpPr>
            <p:sp>
              <p:nvSpPr>
                <p:cNvPr id="323" name="任意多边形 33">
                  <a:extLst>
                    <a:ext uri="{FF2B5EF4-FFF2-40B4-BE49-F238E27FC236}">
                      <a16:creationId xmlns:a16="http://schemas.microsoft.com/office/drawing/2014/main" id="{3C71C39D-F7D7-49E9-A046-3FF99B7B84C9}"/>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4" name="任意多边形 34">
                  <a:extLst>
                    <a:ext uri="{FF2B5EF4-FFF2-40B4-BE49-F238E27FC236}">
                      <a16:creationId xmlns:a16="http://schemas.microsoft.com/office/drawing/2014/main" id="{C1D62A82-5D4E-4525-94E7-755322915B02}"/>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5" name="任意多边形 35">
                  <a:extLst>
                    <a:ext uri="{FF2B5EF4-FFF2-40B4-BE49-F238E27FC236}">
                      <a16:creationId xmlns:a16="http://schemas.microsoft.com/office/drawing/2014/main" id="{6124A453-E908-4F89-88D0-C1069FAF92DF}"/>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6" name="任意多边形 36">
                  <a:extLst>
                    <a:ext uri="{FF2B5EF4-FFF2-40B4-BE49-F238E27FC236}">
                      <a16:creationId xmlns:a16="http://schemas.microsoft.com/office/drawing/2014/main" id="{5067B91E-6204-4EA0-9F5D-03B00B0A601C}"/>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7" name="任意多边形 37">
                  <a:extLst>
                    <a:ext uri="{FF2B5EF4-FFF2-40B4-BE49-F238E27FC236}">
                      <a16:creationId xmlns:a16="http://schemas.microsoft.com/office/drawing/2014/main" id="{9583C7F7-BA65-4946-976C-15E90098F581}"/>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8" name="任意多边形 38">
                  <a:extLst>
                    <a:ext uri="{FF2B5EF4-FFF2-40B4-BE49-F238E27FC236}">
                      <a16:creationId xmlns:a16="http://schemas.microsoft.com/office/drawing/2014/main" id="{ED9D3A21-CD78-4B87-BC21-CA101587DE6E}"/>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06" name="组合 305">
              <a:extLst>
                <a:ext uri="{FF2B5EF4-FFF2-40B4-BE49-F238E27FC236}">
                  <a16:creationId xmlns:a16="http://schemas.microsoft.com/office/drawing/2014/main" id="{B9615B5D-2061-40ED-869E-52D781F2D1FC}"/>
                </a:ext>
              </a:extLst>
            </p:cNvPr>
            <p:cNvGrpSpPr>
              <a:grpSpLocks/>
            </p:cNvGrpSpPr>
            <p:nvPr/>
          </p:nvGrpSpPr>
          <p:grpSpPr bwMode="auto">
            <a:xfrm>
              <a:off x="1176243" y="3086844"/>
              <a:ext cx="979487" cy="993775"/>
              <a:chOff x="3254772" y="2872916"/>
              <a:chExt cx="936104" cy="936104"/>
            </a:xfrm>
          </p:grpSpPr>
          <p:sp>
            <p:nvSpPr>
              <p:cNvPr id="313" name="椭圆 312">
                <a:extLst>
                  <a:ext uri="{FF2B5EF4-FFF2-40B4-BE49-F238E27FC236}">
                    <a16:creationId xmlns:a16="http://schemas.microsoft.com/office/drawing/2014/main" id="{A612990B-AE18-4681-BF9B-F61296F66408}"/>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4" name="矩形 58">
                <a:extLst>
                  <a:ext uri="{FF2B5EF4-FFF2-40B4-BE49-F238E27FC236}">
                    <a16:creationId xmlns:a16="http://schemas.microsoft.com/office/drawing/2014/main" id="{86C158C2-C317-4E64-A0EA-235445347541}"/>
                  </a:ext>
                </a:extLst>
              </p:cNvPr>
              <p:cNvSpPr>
                <a:spLocks noChangeArrowheads="1"/>
              </p:cNvSpPr>
              <p:nvPr/>
            </p:nvSpPr>
            <p:spPr bwMode="auto">
              <a:xfrm>
                <a:off x="3299583" y="3074792"/>
                <a:ext cx="862465"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307" name="矩形 58">
              <a:extLst>
                <a:ext uri="{FF2B5EF4-FFF2-40B4-BE49-F238E27FC236}">
                  <a16:creationId xmlns:a16="http://schemas.microsoft.com/office/drawing/2014/main" id="{118E160C-6062-4945-A93E-1459FD39D552}"/>
                </a:ext>
              </a:extLst>
            </p:cNvPr>
            <p:cNvSpPr>
              <a:spLocks noChangeArrowheads="1"/>
            </p:cNvSpPr>
            <p:nvPr/>
          </p:nvSpPr>
          <p:spPr bwMode="auto">
            <a:xfrm>
              <a:off x="2271454" y="2363255"/>
              <a:ext cx="604297"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308" name="矩形 58">
              <a:extLst>
                <a:ext uri="{FF2B5EF4-FFF2-40B4-BE49-F238E27FC236}">
                  <a16:creationId xmlns:a16="http://schemas.microsoft.com/office/drawing/2014/main" id="{9C242122-9FB1-4C85-923A-1CFACA20EF82}"/>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309" name="矩形 58">
              <a:extLst>
                <a:ext uri="{FF2B5EF4-FFF2-40B4-BE49-F238E27FC236}">
                  <a16:creationId xmlns:a16="http://schemas.microsoft.com/office/drawing/2014/main" id="{9E10E444-3A60-4073-ACEE-9DF842AB7827}"/>
                </a:ext>
              </a:extLst>
            </p:cNvPr>
            <p:cNvSpPr>
              <a:spLocks noChangeArrowheads="1"/>
            </p:cNvSpPr>
            <p:nvPr/>
          </p:nvSpPr>
          <p:spPr bwMode="auto">
            <a:xfrm>
              <a:off x="2307542" y="4492883"/>
              <a:ext cx="905218"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310" name="矩形 58">
              <a:extLst>
                <a:ext uri="{FF2B5EF4-FFF2-40B4-BE49-F238E27FC236}">
                  <a16:creationId xmlns:a16="http://schemas.microsoft.com/office/drawing/2014/main" id="{5C08EA5A-F2E0-49AC-8ABD-700D419128A2}"/>
                </a:ext>
              </a:extLst>
            </p:cNvPr>
            <p:cNvSpPr>
              <a:spLocks noChangeArrowheads="1"/>
            </p:cNvSpPr>
            <p:nvPr/>
          </p:nvSpPr>
          <p:spPr bwMode="auto">
            <a:xfrm>
              <a:off x="2693308" y="3368784"/>
              <a:ext cx="702558"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spark</a:t>
              </a:r>
              <a:endParaRPr lang="zh-CN" altLang="en-US" sz="1100" dirty="0">
                <a:solidFill>
                  <a:schemeClr val="bg1"/>
                </a:solidFill>
                <a:latin typeface="微软雅黑" pitchFamily="34" charset="-122"/>
                <a:ea typeface="微软雅黑" pitchFamily="34" charset="-122"/>
              </a:endParaRPr>
            </a:p>
          </p:txBody>
        </p:sp>
        <p:sp>
          <p:nvSpPr>
            <p:cNvPr id="311" name="矩形 58">
              <a:extLst>
                <a:ext uri="{FF2B5EF4-FFF2-40B4-BE49-F238E27FC236}">
                  <a16:creationId xmlns:a16="http://schemas.microsoft.com/office/drawing/2014/main" id="{996F6F84-41F2-480D-9D09-FED46298821D}"/>
                </a:ext>
              </a:extLst>
            </p:cNvPr>
            <p:cNvSpPr>
              <a:spLocks noChangeArrowheads="1"/>
            </p:cNvSpPr>
            <p:nvPr/>
          </p:nvSpPr>
          <p:spPr bwMode="auto">
            <a:xfrm>
              <a:off x="12963" y="3396746"/>
              <a:ext cx="628862"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312" name="矩形 58">
              <a:extLst>
                <a:ext uri="{FF2B5EF4-FFF2-40B4-BE49-F238E27FC236}">
                  <a16:creationId xmlns:a16="http://schemas.microsoft.com/office/drawing/2014/main" id="{48F9BEAF-C159-47A3-90FB-7A50A2051879}"/>
                </a:ext>
              </a:extLst>
            </p:cNvPr>
            <p:cNvSpPr>
              <a:spLocks noChangeArrowheads="1"/>
            </p:cNvSpPr>
            <p:nvPr/>
          </p:nvSpPr>
          <p:spPr bwMode="auto">
            <a:xfrm>
              <a:off x="544389" y="4466997"/>
              <a:ext cx="626816"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grpSp>
        <p:nvGrpSpPr>
          <p:cNvPr id="354" name="组合 353">
            <a:extLst>
              <a:ext uri="{FF2B5EF4-FFF2-40B4-BE49-F238E27FC236}">
                <a16:creationId xmlns:a16="http://schemas.microsoft.com/office/drawing/2014/main" id="{7AD9D04E-191C-4E3C-92EB-6C631B7CA5CA}"/>
              </a:ext>
            </a:extLst>
          </p:cNvPr>
          <p:cNvGrpSpPr/>
          <p:nvPr/>
        </p:nvGrpSpPr>
        <p:grpSpPr>
          <a:xfrm>
            <a:off x="2142365" y="3527507"/>
            <a:ext cx="2279202" cy="1442433"/>
            <a:chOff x="3522898" y="2402422"/>
            <a:chExt cx="3669439" cy="2377329"/>
          </a:xfrm>
        </p:grpSpPr>
        <p:grpSp>
          <p:nvGrpSpPr>
            <p:cNvPr id="355" name="组合 354">
              <a:extLst>
                <a:ext uri="{FF2B5EF4-FFF2-40B4-BE49-F238E27FC236}">
                  <a16:creationId xmlns:a16="http://schemas.microsoft.com/office/drawing/2014/main" id="{D84D6487-9DAC-494C-87E4-0700A38CAE7E}"/>
                </a:ext>
              </a:extLst>
            </p:cNvPr>
            <p:cNvGrpSpPr>
              <a:grpSpLocks/>
            </p:cNvGrpSpPr>
            <p:nvPr/>
          </p:nvGrpSpPr>
          <p:grpSpPr bwMode="auto">
            <a:xfrm>
              <a:off x="4284568" y="2621220"/>
              <a:ext cx="1958975" cy="1871663"/>
              <a:chOff x="3065829" y="2668267"/>
              <a:chExt cx="1872107" cy="1761728"/>
            </a:xfrm>
          </p:grpSpPr>
          <p:sp>
            <p:nvSpPr>
              <p:cNvPr id="365" name="椭圆 364">
                <a:extLst>
                  <a:ext uri="{FF2B5EF4-FFF2-40B4-BE49-F238E27FC236}">
                    <a16:creationId xmlns:a16="http://schemas.microsoft.com/office/drawing/2014/main" id="{8B4716BD-9D24-45E6-BE6E-B5BFDAB4BD4D}"/>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6" name="椭圆 365">
                <a:extLst>
                  <a:ext uri="{FF2B5EF4-FFF2-40B4-BE49-F238E27FC236}">
                    <a16:creationId xmlns:a16="http://schemas.microsoft.com/office/drawing/2014/main" id="{15A9C1C8-D3C9-490C-AE81-F676DC2DF983}"/>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7" name="椭圆 366">
                <a:extLst>
                  <a:ext uri="{FF2B5EF4-FFF2-40B4-BE49-F238E27FC236}">
                    <a16:creationId xmlns:a16="http://schemas.microsoft.com/office/drawing/2014/main" id="{3E231EBB-D32B-48ED-B400-CDC7925F0802}"/>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8" name="椭圆 367">
                <a:extLst>
                  <a:ext uri="{FF2B5EF4-FFF2-40B4-BE49-F238E27FC236}">
                    <a16:creationId xmlns:a16="http://schemas.microsoft.com/office/drawing/2014/main" id="{A682D583-F8E2-41B0-A4E6-39DC42EA6D4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9" name="椭圆 368">
                <a:extLst>
                  <a:ext uri="{FF2B5EF4-FFF2-40B4-BE49-F238E27FC236}">
                    <a16:creationId xmlns:a16="http://schemas.microsoft.com/office/drawing/2014/main" id="{72E3D0BB-B2D1-452D-968F-CC95CEBDF38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0" name="椭圆 369">
                <a:extLst>
                  <a:ext uri="{FF2B5EF4-FFF2-40B4-BE49-F238E27FC236}">
                    <a16:creationId xmlns:a16="http://schemas.microsoft.com/office/drawing/2014/main" id="{2D40646C-C6F1-4C71-BA68-585B3229746C}"/>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1" name="椭圆 370">
                <a:extLst>
                  <a:ext uri="{FF2B5EF4-FFF2-40B4-BE49-F238E27FC236}">
                    <a16:creationId xmlns:a16="http://schemas.microsoft.com/office/drawing/2014/main" id="{35140CAF-6FEB-4D90-867E-4FDAF5072D9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72" name="组合 46">
                <a:extLst>
                  <a:ext uri="{FF2B5EF4-FFF2-40B4-BE49-F238E27FC236}">
                    <a16:creationId xmlns:a16="http://schemas.microsoft.com/office/drawing/2014/main" id="{E7619488-2FC8-4D57-9783-44075F0D18F3}"/>
                  </a:ext>
                </a:extLst>
              </p:cNvPr>
              <p:cNvGrpSpPr>
                <a:grpSpLocks/>
              </p:cNvGrpSpPr>
              <p:nvPr/>
            </p:nvGrpSpPr>
            <p:grpSpPr bwMode="auto">
              <a:xfrm>
                <a:off x="3269294" y="2943617"/>
                <a:ext cx="1465544" cy="1202498"/>
                <a:chOff x="3269294" y="2943617"/>
                <a:chExt cx="1465544" cy="1202498"/>
              </a:xfrm>
            </p:grpSpPr>
            <p:sp>
              <p:nvSpPr>
                <p:cNvPr id="373" name="任意多边形 33">
                  <a:extLst>
                    <a:ext uri="{FF2B5EF4-FFF2-40B4-BE49-F238E27FC236}">
                      <a16:creationId xmlns:a16="http://schemas.microsoft.com/office/drawing/2014/main" id="{2ECDD908-BAFA-4191-9A65-114D9208C274}"/>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4" name="任意多边形 34">
                  <a:extLst>
                    <a:ext uri="{FF2B5EF4-FFF2-40B4-BE49-F238E27FC236}">
                      <a16:creationId xmlns:a16="http://schemas.microsoft.com/office/drawing/2014/main" id="{54AEA089-41CB-47AE-A1D1-DAC97D7FB538}"/>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5" name="任意多边形 35">
                  <a:extLst>
                    <a:ext uri="{FF2B5EF4-FFF2-40B4-BE49-F238E27FC236}">
                      <a16:creationId xmlns:a16="http://schemas.microsoft.com/office/drawing/2014/main" id="{AC7BE8E8-2901-4EF4-945B-345A31431487}"/>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6" name="任意多边形 36">
                  <a:extLst>
                    <a:ext uri="{FF2B5EF4-FFF2-40B4-BE49-F238E27FC236}">
                      <a16:creationId xmlns:a16="http://schemas.microsoft.com/office/drawing/2014/main" id="{04832601-A616-4D45-A0B7-788B36143BE5}"/>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7" name="任意多边形 37">
                  <a:extLst>
                    <a:ext uri="{FF2B5EF4-FFF2-40B4-BE49-F238E27FC236}">
                      <a16:creationId xmlns:a16="http://schemas.microsoft.com/office/drawing/2014/main" id="{A4DA3A77-5CFF-46D0-ABB0-421045C51E48}"/>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8" name="任意多边形 38">
                  <a:extLst>
                    <a:ext uri="{FF2B5EF4-FFF2-40B4-BE49-F238E27FC236}">
                      <a16:creationId xmlns:a16="http://schemas.microsoft.com/office/drawing/2014/main" id="{3217BC46-62DB-41A8-9F23-C14B655373B7}"/>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56" name="组合 355">
              <a:extLst>
                <a:ext uri="{FF2B5EF4-FFF2-40B4-BE49-F238E27FC236}">
                  <a16:creationId xmlns:a16="http://schemas.microsoft.com/office/drawing/2014/main" id="{39A453D2-C4CC-4C2F-B27D-E9EC85501E3C}"/>
                </a:ext>
              </a:extLst>
            </p:cNvPr>
            <p:cNvGrpSpPr>
              <a:grpSpLocks/>
            </p:cNvGrpSpPr>
            <p:nvPr/>
          </p:nvGrpSpPr>
          <p:grpSpPr bwMode="auto">
            <a:xfrm>
              <a:off x="4767167" y="3060958"/>
              <a:ext cx="979487" cy="993775"/>
              <a:chOff x="3254772" y="2872916"/>
              <a:chExt cx="936104" cy="936104"/>
            </a:xfrm>
          </p:grpSpPr>
          <p:sp>
            <p:nvSpPr>
              <p:cNvPr id="363" name="椭圆 362">
                <a:extLst>
                  <a:ext uri="{FF2B5EF4-FFF2-40B4-BE49-F238E27FC236}">
                    <a16:creationId xmlns:a16="http://schemas.microsoft.com/office/drawing/2014/main" id="{A3ADEE8B-5BEE-42EF-B477-4B8DE993E5A6}"/>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4" name="矩形 58">
                <a:extLst>
                  <a:ext uri="{FF2B5EF4-FFF2-40B4-BE49-F238E27FC236}">
                    <a16:creationId xmlns:a16="http://schemas.microsoft.com/office/drawing/2014/main" id="{574078C1-BFB3-459E-8E60-4FA7E4E5D9E2}"/>
                  </a:ext>
                </a:extLst>
              </p:cNvPr>
              <p:cNvSpPr>
                <a:spLocks noChangeArrowheads="1"/>
              </p:cNvSpPr>
              <p:nvPr/>
            </p:nvSpPr>
            <p:spPr bwMode="auto">
              <a:xfrm>
                <a:off x="3302818" y="3085679"/>
                <a:ext cx="816896" cy="57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嵌入式</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开发</a:t>
                </a:r>
              </a:p>
            </p:txBody>
          </p:sp>
        </p:grpSp>
        <p:sp>
          <p:nvSpPr>
            <p:cNvPr id="357" name="矩形 58">
              <a:extLst>
                <a:ext uri="{FF2B5EF4-FFF2-40B4-BE49-F238E27FC236}">
                  <a16:creationId xmlns:a16="http://schemas.microsoft.com/office/drawing/2014/main" id="{F6B717C5-6056-4924-9188-FBF5F4377AFE}"/>
                </a:ext>
              </a:extLst>
            </p:cNvPr>
            <p:cNvSpPr>
              <a:spLocks noChangeArrowheads="1"/>
            </p:cNvSpPr>
            <p:nvPr/>
          </p:nvSpPr>
          <p:spPr bwMode="auto">
            <a:xfrm>
              <a:off x="3801715" y="2402422"/>
              <a:ext cx="572370"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358" name="矩形 58">
              <a:extLst>
                <a:ext uri="{FF2B5EF4-FFF2-40B4-BE49-F238E27FC236}">
                  <a16:creationId xmlns:a16="http://schemas.microsoft.com/office/drawing/2014/main" id="{6139F4B3-3ABD-4EF4-B7F6-EF88B323DAF1}"/>
                </a:ext>
              </a:extLst>
            </p:cNvPr>
            <p:cNvSpPr>
              <a:spLocks noChangeArrowheads="1"/>
            </p:cNvSpPr>
            <p:nvPr/>
          </p:nvSpPr>
          <p:spPr bwMode="auto">
            <a:xfrm>
              <a:off x="6195639" y="3298727"/>
              <a:ext cx="996698"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NASM</a:t>
              </a:r>
              <a:endParaRPr lang="zh-CN" altLang="en-US" sz="1100" dirty="0">
                <a:solidFill>
                  <a:schemeClr val="bg1"/>
                </a:solidFill>
                <a:latin typeface="微软雅黑" pitchFamily="34" charset="-122"/>
                <a:ea typeface="微软雅黑" pitchFamily="34" charset="-122"/>
              </a:endParaRPr>
            </a:p>
          </p:txBody>
        </p:sp>
        <p:sp>
          <p:nvSpPr>
            <p:cNvPr id="359" name="矩形 58">
              <a:extLst>
                <a:ext uri="{FF2B5EF4-FFF2-40B4-BE49-F238E27FC236}">
                  <a16:creationId xmlns:a16="http://schemas.microsoft.com/office/drawing/2014/main" id="{A7C4A019-9062-4D2A-8D66-F3557E302B4E}"/>
                </a:ext>
              </a:extLst>
            </p:cNvPr>
            <p:cNvSpPr>
              <a:spLocks noChangeArrowheads="1"/>
            </p:cNvSpPr>
            <p:nvPr/>
          </p:nvSpPr>
          <p:spPr bwMode="auto">
            <a:xfrm>
              <a:off x="4046282" y="4345461"/>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360" name="矩形 58">
              <a:extLst>
                <a:ext uri="{FF2B5EF4-FFF2-40B4-BE49-F238E27FC236}">
                  <a16:creationId xmlns:a16="http://schemas.microsoft.com/office/drawing/2014/main" id="{78AC8BCA-FAE1-4B13-BAFF-C1C6B659AFF7}"/>
                </a:ext>
              </a:extLst>
            </p:cNvPr>
            <p:cNvSpPr>
              <a:spLocks noChangeArrowheads="1"/>
            </p:cNvSpPr>
            <p:nvPr/>
          </p:nvSpPr>
          <p:spPr bwMode="auto">
            <a:xfrm>
              <a:off x="5792262" y="2424182"/>
              <a:ext cx="80504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361" name="矩形 58">
              <a:extLst>
                <a:ext uri="{FF2B5EF4-FFF2-40B4-BE49-F238E27FC236}">
                  <a16:creationId xmlns:a16="http://schemas.microsoft.com/office/drawing/2014/main" id="{CB81214A-A9B6-4590-90E5-2BE75F3534B3}"/>
                </a:ext>
              </a:extLst>
            </p:cNvPr>
            <p:cNvSpPr>
              <a:spLocks noChangeArrowheads="1"/>
            </p:cNvSpPr>
            <p:nvPr/>
          </p:nvSpPr>
          <p:spPr bwMode="auto">
            <a:xfrm>
              <a:off x="5806312" y="4348582"/>
              <a:ext cx="857336"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 </a:t>
              </a:r>
              <a:endParaRPr lang="zh-CN" altLang="en-US" sz="1100" dirty="0">
                <a:solidFill>
                  <a:schemeClr val="bg1"/>
                </a:solidFill>
                <a:latin typeface="微软雅黑" pitchFamily="34" charset="-122"/>
                <a:ea typeface="微软雅黑" pitchFamily="34" charset="-122"/>
              </a:endParaRPr>
            </a:p>
          </p:txBody>
        </p:sp>
        <p:sp>
          <p:nvSpPr>
            <p:cNvPr id="362" name="矩形 58">
              <a:extLst>
                <a:ext uri="{FF2B5EF4-FFF2-40B4-BE49-F238E27FC236}">
                  <a16:creationId xmlns:a16="http://schemas.microsoft.com/office/drawing/2014/main" id="{78D0416C-08D4-4A1B-A035-6F8353CA3A25}"/>
                </a:ext>
              </a:extLst>
            </p:cNvPr>
            <p:cNvSpPr>
              <a:spLocks noChangeArrowheads="1"/>
            </p:cNvSpPr>
            <p:nvPr/>
          </p:nvSpPr>
          <p:spPr bwMode="auto">
            <a:xfrm>
              <a:off x="3522898" y="3354827"/>
              <a:ext cx="810882"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linux</a:t>
              </a:r>
              <a:endParaRPr lang="zh-CN" altLang="en-US" sz="1100" dirty="0">
                <a:solidFill>
                  <a:schemeClr val="bg1"/>
                </a:solidFill>
                <a:latin typeface="微软雅黑" pitchFamily="34" charset="-122"/>
                <a:ea typeface="微软雅黑" pitchFamily="34" charset="-122"/>
              </a:endParaRPr>
            </a:p>
          </p:txBody>
        </p:sp>
      </p:grpSp>
      <p:pic>
        <p:nvPicPr>
          <p:cNvPr id="249" name="图片 248">
            <a:extLst>
              <a:ext uri="{FF2B5EF4-FFF2-40B4-BE49-F238E27FC236}">
                <a16:creationId xmlns:a16="http://schemas.microsoft.com/office/drawing/2014/main" id="{43C6BA37-45AA-416E-987C-4674C4BB4EFD}"/>
              </a:ext>
            </a:extLst>
          </p:cNvPr>
          <p:cNvPicPr>
            <a:picLocks noChangeAspect="1"/>
          </p:cNvPicPr>
          <p:nvPr/>
        </p:nvPicPr>
        <p:blipFill>
          <a:blip r:embed="rId3"/>
          <a:stretch>
            <a:fillRect/>
          </a:stretch>
        </p:blipFill>
        <p:spPr>
          <a:xfrm>
            <a:off x="5148585" y="2149003"/>
            <a:ext cx="3864296" cy="2744295"/>
          </a:xfrm>
          <a:prstGeom prst="rect">
            <a:avLst/>
          </a:prstGeom>
        </p:spPr>
      </p:pic>
    </p:spTree>
    <p:extLst>
      <p:ext uri="{BB962C8B-B14F-4D97-AF65-F5344CB8AC3E}">
        <p14:creationId xmlns:p14="http://schemas.microsoft.com/office/powerpoint/2010/main" val="3820040064"/>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359724" y="2500526"/>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数据获取 预处理 存储</a:t>
            </a:r>
          </a:p>
        </p:txBody>
      </p:sp>
      <p:sp>
        <p:nvSpPr>
          <p:cNvPr id="65"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第二部分</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360"/>
                                          </p:val>
                                        </p:tav>
                                        <p:tav tm="100000">
                                          <p:val>
                                            <p:fltVal val="0"/>
                                          </p:val>
                                        </p:tav>
                                      </p:tavLst>
                                    </p:anim>
                                    <p:animEffect transition="in" filter="fade">
                                      <p:cBhvr>
                                        <p:cTn id="10" dur="500"/>
                                        <p:tgtEl>
                                          <p:spTgt spid="6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数据获取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824706" y="1062540"/>
            <a:ext cx="7494587"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从北京大学开放数据研究平台获取到招聘数据；</a:t>
            </a:r>
          </a:p>
          <a:p>
            <a:pPr eaLnBrk="1" hangingPunct="1">
              <a:lnSpc>
                <a:spcPct val="130000"/>
              </a:lnSpc>
            </a:pPr>
            <a:r>
              <a:rPr lang="zh-CN" altLang="en-US" sz="1600" dirty="0">
                <a:solidFill>
                  <a:schemeClr val="bg1"/>
                </a:solidFill>
                <a:latin typeface="微软雅黑" pitchFamily="34" charset="-122"/>
                <a:ea typeface="微软雅黑" pitchFamily="34" charset="-122"/>
              </a:rPr>
              <a:t>来自</a:t>
            </a:r>
            <a:r>
              <a:rPr lang="en-US" altLang="zh-CN" sz="1600" dirty="0">
                <a:solidFill>
                  <a:schemeClr val="bg1"/>
                </a:solidFill>
                <a:latin typeface="微软雅黑" pitchFamily="34" charset="-122"/>
                <a:ea typeface="微软雅黑" pitchFamily="34" charset="-122"/>
              </a:rPr>
              <a:t>58</a:t>
            </a:r>
            <a:r>
              <a:rPr lang="zh-CN" altLang="en-US" sz="1600" dirty="0">
                <a:solidFill>
                  <a:schemeClr val="bg1"/>
                </a:solidFill>
                <a:latin typeface="微软雅黑" pitchFamily="34" charset="-122"/>
                <a:ea typeface="微软雅黑" pitchFamily="34" charset="-122"/>
              </a:rPr>
              <a:t>同城、智联招聘，</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7</a:t>
            </a:r>
            <a:r>
              <a:rPr lang="zh-CN" altLang="en-US" sz="1600" dirty="0">
                <a:solidFill>
                  <a:schemeClr val="bg1"/>
                </a:solidFill>
                <a:latin typeface="微软雅黑" pitchFamily="34" charset="-122"/>
                <a:ea typeface="微软雅黑" pitchFamily="34" charset="-122"/>
              </a:rPr>
              <a:t>月发布；</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zh-CN" altLang="en-US" sz="1600" dirty="0">
                <a:solidFill>
                  <a:schemeClr val="bg1"/>
                </a:solidFill>
                <a:latin typeface="微软雅黑" pitchFamily="34" charset="-122"/>
                <a:ea typeface="微软雅黑" pitchFamily="34" charset="-122"/>
              </a:rPr>
              <a:t>数据范围覆盖全国；</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5.8G</a:t>
            </a:r>
            <a:r>
              <a:rPr lang="zh-CN" altLang="en-US" sz="1600" dirty="0">
                <a:solidFill>
                  <a:schemeClr val="bg1"/>
                </a:solidFill>
                <a:latin typeface="微软雅黑" pitchFamily="34" charset="-122"/>
                <a:ea typeface="微软雅黑" pitchFamily="34" charset="-122"/>
              </a:rPr>
              <a:t>，百万条；</a:t>
            </a:r>
            <a:endParaRPr lang="en-US" altLang="zh-CN" sz="1600"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F3C3E7F7-1783-4E40-B77B-9D2AAE804C30}"/>
              </a:ext>
            </a:extLst>
          </p:cNvPr>
          <p:cNvPicPr>
            <a:picLocks noChangeAspect="1"/>
          </p:cNvPicPr>
          <p:nvPr/>
        </p:nvPicPr>
        <p:blipFill>
          <a:blip r:embed="rId3"/>
          <a:stretch>
            <a:fillRect/>
          </a:stretch>
        </p:blipFill>
        <p:spPr>
          <a:xfrm>
            <a:off x="971550" y="2629364"/>
            <a:ext cx="6810025" cy="2074238"/>
          </a:xfrm>
          <a:prstGeom prst="rect">
            <a:avLst/>
          </a:prstGeom>
        </p:spPr>
      </p:pic>
    </p:spTree>
    <p:extLst>
      <p:ext uri="{BB962C8B-B14F-4D97-AF65-F5344CB8AC3E}">
        <p14:creationId xmlns:p14="http://schemas.microsoft.com/office/powerpoint/2010/main" val="4158406101"/>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1748</TotalTime>
  <Pages>0</Pages>
  <Words>1327</Words>
  <Characters>0</Characters>
  <Application>Microsoft Office PowerPoint</Application>
  <DocSecurity>0</DocSecurity>
  <PresentationFormat>全屏显示(16:9)</PresentationFormat>
  <Lines>0</Lines>
  <Paragraphs>225</Paragraphs>
  <Slides>33</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方正正粗黑简体</vt:lpstr>
      <vt:lpstr>方正正黑简体</vt:lpstr>
      <vt:lpstr>微软雅黑</vt:lpstr>
      <vt:lpstr>Arial</vt:lpstr>
      <vt:lpstr>Calibri</vt:lpstr>
      <vt:lpstr>Calibri Light</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665</dc:title>
  <dc:creator>Administrator</dc:creator>
  <cp:lastModifiedBy>Jiang Hui</cp:lastModifiedBy>
  <cp:revision>93</cp:revision>
  <dcterms:created xsi:type="dcterms:W3CDTF">2015-06-06T02:58:29Z</dcterms:created>
  <dcterms:modified xsi:type="dcterms:W3CDTF">2019-10-24T03:35:52Z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